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6"/>
  </p:notesMasterIdLst>
  <p:handoutMasterIdLst>
    <p:handoutMasterId r:id="rId27"/>
  </p:handoutMasterIdLst>
  <p:sldIdLst>
    <p:sldId id="256" r:id="rId2"/>
    <p:sldId id="263" r:id="rId3"/>
    <p:sldId id="264" r:id="rId4"/>
    <p:sldId id="314" r:id="rId5"/>
    <p:sldId id="293" r:id="rId6"/>
    <p:sldId id="284" r:id="rId7"/>
    <p:sldId id="286" r:id="rId8"/>
    <p:sldId id="287" r:id="rId9"/>
    <p:sldId id="315" r:id="rId10"/>
    <p:sldId id="313" r:id="rId11"/>
    <p:sldId id="310" r:id="rId12"/>
    <p:sldId id="312" r:id="rId13"/>
    <p:sldId id="276" r:id="rId14"/>
    <p:sldId id="309" r:id="rId15"/>
    <p:sldId id="308" r:id="rId16"/>
    <p:sldId id="316" r:id="rId17"/>
    <p:sldId id="291" r:id="rId18"/>
    <p:sldId id="296" r:id="rId19"/>
    <p:sldId id="318" r:id="rId20"/>
    <p:sldId id="299" r:id="rId21"/>
    <p:sldId id="300" r:id="rId22"/>
    <p:sldId id="317" r:id="rId23"/>
    <p:sldId id="306" r:id="rId24"/>
    <p:sldId id="307"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FFCCFF"/>
    <a:srgbClr val="FF99FF"/>
    <a:srgbClr val="FFFFCC"/>
    <a:srgbClr val="FFCC99"/>
    <a:srgbClr val="00FFFF"/>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5355" autoAdjust="0"/>
  </p:normalViewPr>
  <p:slideViewPr>
    <p:cSldViewPr snapToGrid="0">
      <p:cViewPr>
        <p:scale>
          <a:sx n="62" d="100"/>
          <a:sy n="62" d="100"/>
        </p:scale>
        <p:origin x="-90" y="-3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7" d="100"/>
          <a:sy n="67" d="100"/>
        </p:scale>
        <p:origin x="1584"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822E26-5639-4723-AA1E-0E907C29C669}" type="doc">
      <dgm:prSet loTypeId="urn:microsoft.com/office/officeart/2005/8/layout/venn1" loCatId="relationship" qsTypeId="urn:microsoft.com/office/officeart/2005/8/quickstyle/simple1" qsCatId="simple" csTypeId="urn:microsoft.com/office/officeart/2005/8/colors/accent1_2" csCatId="accent1" phldr="1"/>
      <dgm:spPr/>
    </dgm:pt>
    <dgm:pt modelId="{7DB20F78-75CE-425F-AD19-75FB61C75BD7}">
      <dgm:prSet phldrT="[Text]" custT="1"/>
      <dgm:spPr>
        <a:xfrm>
          <a:off x="1115268" y="1927230"/>
          <a:ext cx="3593891" cy="2140686"/>
        </a:xfrm>
        <a:solidFill>
          <a:srgbClr val="5B9BD5">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r>
            <a:rPr lang="en-US" sz="1400">
              <a:ln cmpd="sng">
                <a:solidFill>
                  <a:schemeClr val="accent1">
                    <a:lumMod val="50000"/>
                  </a:schemeClr>
                </a:solidFill>
              </a:ln>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Domestic Relations</a:t>
          </a:r>
        </a:p>
      </dgm:t>
    </dgm:pt>
    <dgm:pt modelId="{7A0AE893-B54D-464B-8CB8-60D465D7C6B0}" type="parTrans" cxnId="{19AA51F2-9398-4DEE-ABCF-97752419D64E}">
      <dgm:prSet/>
      <dgm:spPr/>
      <dgm:t>
        <a:bodyPr/>
        <a:lstStyle/>
        <a:p>
          <a:endParaRPr lang="en-US">
            <a:ln cmpd="sng">
              <a:solidFill>
                <a:schemeClr val="accent1">
                  <a:lumMod val="50000"/>
                </a:schemeClr>
              </a:solidFill>
            </a:ln>
          </a:endParaRPr>
        </a:p>
      </dgm:t>
    </dgm:pt>
    <dgm:pt modelId="{F3D54FC3-967C-4749-87F7-4D54C9DE741D}" type="sibTrans" cxnId="{19AA51F2-9398-4DEE-ABCF-97752419D64E}">
      <dgm:prSet/>
      <dgm:spPr/>
      <dgm:t>
        <a:bodyPr/>
        <a:lstStyle/>
        <a:p>
          <a:endParaRPr lang="en-US">
            <a:ln cmpd="sng">
              <a:solidFill>
                <a:schemeClr val="accent1">
                  <a:lumMod val="50000"/>
                </a:schemeClr>
              </a:solidFill>
            </a:ln>
          </a:endParaRPr>
        </a:p>
      </dgm:t>
    </dgm:pt>
    <dgm:pt modelId="{4A1C6FD3-C620-401F-963B-F7327F731D25}">
      <dgm:prSet phldrT="[Text]" custT="1"/>
      <dgm:spPr>
        <a:xfrm>
          <a:off x="189126" y="988009"/>
          <a:ext cx="3598215" cy="2140686"/>
        </a:xfrm>
        <a:solidFill>
          <a:srgbClr val="FFE1FD">
            <a:alpha val="49804"/>
          </a:srgbClr>
        </a:solidFill>
        <a:ln w="12700" cap="flat" cmpd="sng" algn="ctr">
          <a:solidFill>
            <a:sysClr val="window" lastClr="FFFFFF">
              <a:hueOff val="0"/>
              <a:satOff val="0"/>
              <a:lumOff val="0"/>
              <a:alphaOff val="0"/>
            </a:sysClr>
          </a:solidFill>
          <a:prstDash val="solid"/>
          <a:miter lim="800000"/>
        </a:ln>
        <a:effectLst/>
      </dgm:spPr>
      <dgm:t>
        <a:bodyPr/>
        <a:lstStyle/>
        <a:p>
          <a:pPr algn="ctr"/>
          <a:r>
            <a:rPr lang="en-US" sz="1400">
              <a:ln cmpd="sng">
                <a:solidFill>
                  <a:schemeClr val="accent1">
                    <a:lumMod val="50000"/>
                  </a:schemeClr>
                </a:solidFill>
              </a:ln>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Delinquency</a:t>
          </a:r>
        </a:p>
      </dgm:t>
    </dgm:pt>
    <dgm:pt modelId="{3DC5F0FD-B268-4421-A657-F2357B6A9D4B}" type="parTrans" cxnId="{02336246-62E0-49CA-8DFD-B02275416C33}">
      <dgm:prSet/>
      <dgm:spPr/>
      <dgm:t>
        <a:bodyPr/>
        <a:lstStyle/>
        <a:p>
          <a:endParaRPr lang="en-US">
            <a:ln cmpd="sng">
              <a:solidFill>
                <a:schemeClr val="accent1">
                  <a:lumMod val="50000"/>
                </a:schemeClr>
              </a:solidFill>
            </a:ln>
          </a:endParaRPr>
        </a:p>
      </dgm:t>
    </dgm:pt>
    <dgm:pt modelId="{418F7719-F126-4604-830D-D89AEE1BA325}" type="sibTrans" cxnId="{02336246-62E0-49CA-8DFD-B02275416C33}">
      <dgm:prSet/>
      <dgm:spPr/>
      <dgm:t>
        <a:bodyPr/>
        <a:lstStyle/>
        <a:p>
          <a:endParaRPr lang="en-US">
            <a:ln cmpd="sng">
              <a:solidFill>
                <a:schemeClr val="accent1">
                  <a:lumMod val="50000"/>
                </a:schemeClr>
              </a:solidFill>
            </a:ln>
          </a:endParaRPr>
        </a:p>
      </dgm:t>
    </dgm:pt>
    <dgm:pt modelId="{C0C2CD3D-4E29-4D3B-ACEA-6E321E559E05}">
      <dgm:prSet phldrT="[Text]" custT="1"/>
      <dgm:spPr>
        <a:xfrm>
          <a:off x="1244811" y="41167"/>
          <a:ext cx="3380529" cy="2140686"/>
        </a:xfrm>
        <a:solidFill>
          <a:srgbClr val="FFFF00">
            <a:alpha val="50000"/>
          </a:srgbClr>
        </a:solidFill>
        <a:ln w="12700" cap="flat" cmpd="sng" algn="ctr">
          <a:solidFill>
            <a:sysClr val="window" lastClr="FFFFFF">
              <a:hueOff val="0"/>
              <a:satOff val="0"/>
              <a:lumOff val="0"/>
              <a:alphaOff val="0"/>
            </a:sysClr>
          </a:solidFill>
          <a:prstDash val="solid"/>
          <a:miter lim="800000"/>
        </a:ln>
        <a:effectLst/>
      </dgm:spPr>
      <dgm:t>
        <a:bodyPr/>
        <a:lstStyle/>
        <a:p>
          <a:pPr algn="ctr"/>
          <a:r>
            <a:rPr lang="en-US" sz="1400">
              <a:ln cmpd="sng">
                <a:solidFill>
                  <a:schemeClr val="accent1">
                    <a:lumMod val="50000"/>
                  </a:schemeClr>
                </a:solidFill>
              </a:ln>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Dependency</a:t>
          </a:r>
          <a:r>
            <a:rPr lang="en-US" sz="1400">
              <a:ln cmpd="sng">
                <a:solidFill>
                  <a:schemeClr val="accent1">
                    <a:lumMod val="50000"/>
                  </a:schemeClr>
                </a:solidFill>
              </a:ln>
              <a:solidFill>
                <a:sysClr val="windowText" lastClr="000000">
                  <a:hueOff val="0"/>
                  <a:satOff val="0"/>
                  <a:lumOff val="0"/>
                  <a:alphaOff val="0"/>
                </a:sysClr>
              </a:solidFill>
              <a:latin typeface="Arial Rounded MT Bold" panose="020F0704030504030204" pitchFamily="34" charset="0"/>
              <a:ea typeface="+mn-ea"/>
              <a:cs typeface="+mn-cs"/>
            </a:rPr>
            <a:t>	</a:t>
          </a:r>
        </a:p>
      </dgm:t>
    </dgm:pt>
    <dgm:pt modelId="{414261E0-7121-4085-B5B9-20544420A10D}" type="parTrans" cxnId="{437AEE53-D324-44F1-8745-BF985A01A1EE}">
      <dgm:prSet/>
      <dgm:spPr/>
      <dgm:t>
        <a:bodyPr/>
        <a:lstStyle/>
        <a:p>
          <a:endParaRPr lang="en-US">
            <a:ln cmpd="sng">
              <a:solidFill>
                <a:schemeClr val="accent1">
                  <a:lumMod val="50000"/>
                </a:schemeClr>
              </a:solidFill>
            </a:ln>
          </a:endParaRPr>
        </a:p>
      </dgm:t>
    </dgm:pt>
    <dgm:pt modelId="{AC0CB850-35E8-4EFB-883B-C822AF411844}" type="sibTrans" cxnId="{437AEE53-D324-44F1-8745-BF985A01A1EE}">
      <dgm:prSet/>
      <dgm:spPr/>
      <dgm:t>
        <a:bodyPr/>
        <a:lstStyle/>
        <a:p>
          <a:endParaRPr lang="en-US">
            <a:ln cmpd="sng">
              <a:solidFill>
                <a:schemeClr val="accent1">
                  <a:lumMod val="50000"/>
                </a:schemeClr>
              </a:solidFill>
            </a:ln>
          </a:endParaRPr>
        </a:p>
      </dgm:t>
    </dgm:pt>
    <dgm:pt modelId="{D7A787FC-38F3-4CBD-8650-D9E97CF5114F}">
      <dgm:prSet phldrT="[Text]" custT="1"/>
      <dgm:spPr>
        <a:xfrm>
          <a:off x="2009363" y="988009"/>
          <a:ext cx="3745109" cy="2140686"/>
        </a:xfrm>
        <a:solidFill>
          <a:srgbClr val="70AD47">
            <a:lumMod val="40000"/>
            <a:lumOff val="60000"/>
            <a:alpha val="50000"/>
          </a:srgbClr>
        </a:solidFill>
        <a:ln w="12700" cap="flat" cmpd="sng" algn="ctr">
          <a:solidFill>
            <a:sysClr val="window" lastClr="FFFFFF">
              <a:hueOff val="0"/>
              <a:satOff val="0"/>
              <a:lumOff val="0"/>
              <a:alphaOff val="0"/>
            </a:sysClr>
          </a:solidFill>
          <a:prstDash val="solid"/>
          <a:miter lim="800000"/>
        </a:ln>
        <a:effectLst/>
      </dgm:spPr>
      <dgm:t>
        <a:bodyPr/>
        <a:lstStyle/>
        <a:p>
          <a:pPr algn="ctr"/>
          <a:r>
            <a:rPr lang="en-US" sz="1400">
              <a:ln cmpd="sng">
                <a:solidFill>
                  <a:schemeClr val="accent1">
                    <a:lumMod val="50000"/>
                  </a:schemeClr>
                </a:solidFill>
              </a:ln>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Domestic Violence</a:t>
          </a:r>
        </a:p>
      </dgm:t>
    </dgm:pt>
    <dgm:pt modelId="{D145408A-2B5D-4860-9790-E20A60B3C8B6}" type="parTrans" cxnId="{661A9AD7-FA6E-4909-B590-21B84C4C3EA5}">
      <dgm:prSet/>
      <dgm:spPr/>
      <dgm:t>
        <a:bodyPr/>
        <a:lstStyle/>
        <a:p>
          <a:endParaRPr lang="en-US">
            <a:ln cmpd="sng">
              <a:solidFill>
                <a:schemeClr val="accent1">
                  <a:lumMod val="50000"/>
                </a:schemeClr>
              </a:solidFill>
            </a:ln>
          </a:endParaRPr>
        </a:p>
      </dgm:t>
    </dgm:pt>
    <dgm:pt modelId="{E8E48B93-5DEF-4A61-8E88-50DF12FFDD0E}" type="sibTrans" cxnId="{661A9AD7-FA6E-4909-B590-21B84C4C3EA5}">
      <dgm:prSet/>
      <dgm:spPr/>
      <dgm:t>
        <a:bodyPr/>
        <a:lstStyle/>
        <a:p>
          <a:endParaRPr lang="en-US">
            <a:ln cmpd="sng">
              <a:solidFill>
                <a:schemeClr val="accent1">
                  <a:lumMod val="50000"/>
                </a:schemeClr>
              </a:solidFill>
            </a:ln>
          </a:endParaRPr>
        </a:p>
      </dgm:t>
    </dgm:pt>
    <dgm:pt modelId="{E33E048E-A491-4BFC-8F0F-2FCFBF435FD1}" type="pres">
      <dgm:prSet presAssocID="{F4822E26-5639-4723-AA1E-0E907C29C669}" presName="compositeShape" presStyleCnt="0">
        <dgm:presLayoutVars>
          <dgm:chMax val="7"/>
          <dgm:dir/>
          <dgm:resizeHandles val="exact"/>
        </dgm:presLayoutVars>
      </dgm:prSet>
      <dgm:spPr/>
    </dgm:pt>
    <dgm:pt modelId="{F96A55E0-E5CA-4F2B-A627-18B1C222C9E0}" type="pres">
      <dgm:prSet presAssocID="{C0C2CD3D-4E29-4D3B-ACEA-6E321E559E05}" presName="circ1" presStyleLbl="vennNode1" presStyleIdx="0" presStyleCnt="4" custScaleX="157918" custLinFactNeighborX="3560" custLinFactNeighborY="-5038"/>
      <dgm:spPr>
        <a:prstGeom prst="ellipse">
          <a:avLst/>
        </a:prstGeom>
      </dgm:spPr>
      <dgm:t>
        <a:bodyPr/>
        <a:lstStyle/>
        <a:p>
          <a:endParaRPr lang="en-US"/>
        </a:p>
      </dgm:t>
    </dgm:pt>
    <dgm:pt modelId="{3FFA79C6-A4E2-4856-A891-5B889B9E1657}" type="pres">
      <dgm:prSet presAssocID="{C0C2CD3D-4E29-4D3B-ACEA-6E321E559E05}" presName="circ1Tx" presStyleLbl="revTx" presStyleIdx="0" presStyleCnt="0">
        <dgm:presLayoutVars>
          <dgm:chMax val="0"/>
          <dgm:chPref val="0"/>
          <dgm:bulletEnabled val="1"/>
        </dgm:presLayoutVars>
      </dgm:prSet>
      <dgm:spPr/>
      <dgm:t>
        <a:bodyPr/>
        <a:lstStyle/>
        <a:p>
          <a:endParaRPr lang="en-US"/>
        </a:p>
      </dgm:t>
    </dgm:pt>
    <dgm:pt modelId="{4D2EF6F3-B04D-4C2E-9768-6EFD769BC87F}" type="pres">
      <dgm:prSet presAssocID="{D7A787FC-38F3-4CBD-8650-D9E97CF5114F}" presName="circ2" presStyleLbl="vennNode1" presStyleIdx="1" presStyleCnt="4" custScaleX="174949"/>
      <dgm:spPr>
        <a:prstGeom prst="ellipse">
          <a:avLst/>
        </a:prstGeom>
      </dgm:spPr>
      <dgm:t>
        <a:bodyPr/>
        <a:lstStyle/>
        <a:p>
          <a:endParaRPr lang="en-US"/>
        </a:p>
      </dgm:t>
    </dgm:pt>
    <dgm:pt modelId="{B556DD55-3CD4-4A64-9011-700EAC424A02}" type="pres">
      <dgm:prSet presAssocID="{D7A787FC-38F3-4CBD-8650-D9E97CF5114F}" presName="circ2Tx" presStyleLbl="revTx" presStyleIdx="0" presStyleCnt="0">
        <dgm:presLayoutVars>
          <dgm:chMax val="0"/>
          <dgm:chPref val="0"/>
          <dgm:bulletEnabled val="1"/>
        </dgm:presLayoutVars>
      </dgm:prSet>
      <dgm:spPr/>
      <dgm:t>
        <a:bodyPr/>
        <a:lstStyle/>
        <a:p>
          <a:endParaRPr lang="en-US"/>
        </a:p>
      </dgm:t>
    </dgm:pt>
    <dgm:pt modelId="{86CE533B-4106-435D-BB5C-6F38777C7A83}" type="pres">
      <dgm:prSet presAssocID="{7DB20F78-75CE-425F-AD19-75FB61C75BD7}" presName="circ3" presStyleLbl="vennNode1" presStyleIdx="2" presStyleCnt="4" custScaleX="167885" custLinFactNeighborX="-1068" custLinFactNeighborY="-356"/>
      <dgm:spPr>
        <a:prstGeom prst="ellipse">
          <a:avLst/>
        </a:prstGeom>
      </dgm:spPr>
      <dgm:t>
        <a:bodyPr/>
        <a:lstStyle/>
        <a:p>
          <a:endParaRPr lang="en-US"/>
        </a:p>
      </dgm:t>
    </dgm:pt>
    <dgm:pt modelId="{11347612-46B4-4C53-A20B-80D5AAC85B0F}" type="pres">
      <dgm:prSet presAssocID="{7DB20F78-75CE-425F-AD19-75FB61C75BD7}" presName="circ3Tx" presStyleLbl="revTx" presStyleIdx="0" presStyleCnt="0">
        <dgm:presLayoutVars>
          <dgm:chMax val="0"/>
          <dgm:chPref val="0"/>
          <dgm:bulletEnabled val="1"/>
        </dgm:presLayoutVars>
      </dgm:prSet>
      <dgm:spPr/>
      <dgm:t>
        <a:bodyPr/>
        <a:lstStyle/>
        <a:p>
          <a:endParaRPr lang="en-US"/>
        </a:p>
      </dgm:t>
    </dgm:pt>
    <dgm:pt modelId="{BC5486ED-698B-453A-A894-F72CABAD9852}" type="pres">
      <dgm:prSet presAssocID="{4A1C6FD3-C620-401F-963B-F7327F731D25}" presName="circ4" presStyleLbl="vennNode1" presStyleIdx="3" presStyleCnt="4" custScaleX="190908" custScaleY="87121" custLinFactNeighborX="1335" custLinFactNeighborY="2670"/>
      <dgm:spPr>
        <a:prstGeom prst="ellipse">
          <a:avLst/>
        </a:prstGeom>
      </dgm:spPr>
      <dgm:t>
        <a:bodyPr/>
        <a:lstStyle/>
        <a:p>
          <a:endParaRPr lang="en-US"/>
        </a:p>
      </dgm:t>
    </dgm:pt>
    <dgm:pt modelId="{AD3D0A5D-541A-4D3D-AEBE-7233F9BEA6DC}" type="pres">
      <dgm:prSet presAssocID="{4A1C6FD3-C620-401F-963B-F7327F731D25}" presName="circ4Tx" presStyleLbl="revTx" presStyleIdx="0" presStyleCnt="0">
        <dgm:presLayoutVars>
          <dgm:chMax val="0"/>
          <dgm:chPref val="0"/>
          <dgm:bulletEnabled val="1"/>
        </dgm:presLayoutVars>
      </dgm:prSet>
      <dgm:spPr/>
      <dgm:t>
        <a:bodyPr/>
        <a:lstStyle/>
        <a:p>
          <a:endParaRPr lang="en-US"/>
        </a:p>
      </dgm:t>
    </dgm:pt>
  </dgm:ptLst>
  <dgm:cxnLst>
    <dgm:cxn modelId="{19AA51F2-9398-4DEE-ABCF-97752419D64E}" srcId="{F4822E26-5639-4723-AA1E-0E907C29C669}" destId="{7DB20F78-75CE-425F-AD19-75FB61C75BD7}" srcOrd="2" destOrd="0" parTransId="{7A0AE893-B54D-464B-8CB8-60D465D7C6B0}" sibTransId="{F3D54FC3-967C-4749-87F7-4D54C9DE741D}"/>
    <dgm:cxn modelId="{169361AD-96C2-4C85-AC43-C6D218329FA4}" type="presOf" srcId="{7DB20F78-75CE-425F-AD19-75FB61C75BD7}" destId="{86CE533B-4106-435D-BB5C-6F38777C7A83}" srcOrd="0" destOrd="0" presId="urn:microsoft.com/office/officeart/2005/8/layout/venn1"/>
    <dgm:cxn modelId="{01ACDD9F-84E4-4121-892E-238A280EBB82}" type="presOf" srcId="{4A1C6FD3-C620-401F-963B-F7327F731D25}" destId="{BC5486ED-698B-453A-A894-F72CABAD9852}" srcOrd="0" destOrd="0" presId="urn:microsoft.com/office/officeart/2005/8/layout/venn1"/>
    <dgm:cxn modelId="{52CDBB06-2D95-4872-BB6F-176178767796}" type="presOf" srcId="{C0C2CD3D-4E29-4D3B-ACEA-6E321E559E05}" destId="{F96A55E0-E5CA-4F2B-A627-18B1C222C9E0}" srcOrd="0" destOrd="0" presId="urn:microsoft.com/office/officeart/2005/8/layout/venn1"/>
    <dgm:cxn modelId="{661A9AD7-FA6E-4909-B590-21B84C4C3EA5}" srcId="{F4822E26-5639-4723-AA1E-0E907C29C669}" destId="{D7A787FC-38F3-4CBD-8650-D9E97CF5114F}" srcOrd="1" destOrd="0" parTransId="{D145408A-2B5D-4860-9790-E20A60B3C8B6}" sibTransId="{E8E48B93-5DEF-4A61-8E88-50DF12FFDD0E}"/>
    <dgm:cxn modelId="{930E4544-7835-468B-9DBB-AF25524FE223}" type="presOf" srcId="{D7A787FC-38F3-4CBD-8650-D9E97CF5114F}" destId="{B556DD55-3CD4-4A64-9011-700EAC424A02}" srcOrd="1" destOrd="0" presId="urn:microsoft.com/office/officeart/2005/8/layout/venn1"/>
    <dgm:cxn modelId="{02336246-62E0-49CA-8DFD-B02275416C33}" srcId="{F4822E26-5639-4723-AA1E-0E907C29C669}" destId="{4A1C6FD3-C620-401F-963B-F7327F731D25}" srcOrd="3" destOrd="0" parTransId="{3DC5F0FD-B268-4421-A657-F2357B6A9D4B}" sibTransId="{418F7719-F126-4604-830D-D89AEE1BA325}"/>
    <dgm:cxn modelId="{CCB328F5-75A5-4511-BB0D-D7358D5A6D82}" type="presOf" srcId="{C0C2CD3D-4E29-4D3B-ACEA-6E321E559E05}" destId="{3FFA79C6-A4E2-4856-A891-5B889B9E1657}" srcOrd="1" destOrd="0" presId="urn:microsoft.com/office/officeart/2005/8/layout/venn1"/>
    <dgm:cxn modelId="{A7D7DFAF-3884-4B64-B7CD-52EF95F6A07A}" type="presOf" srcId="{7DB20F78-75CE-425F-AD19-75FB61C75BD7}" destId="{11347612-46B4-4C53-A20B-80D5AAC85B0F}" srcOrd="1" destOrd="0" presId="urn:microsoft.com/office/officeart/2005/8/layout/venn1"/>
    <dgm:cxn modelId="{169B881B-E7D6-44B4-94E2-24A7407AB7BD}" type="presOf" srcId="{F4822E26-5639-4723-AA1E-0E907C29C669}" destId="{E33E048E-A491-4BFC-8F0F-2FCFBF435FD1}" srcOrd="0" destOrd="0" presId="urn:microsoft.com/office/officeart/2005/8/layout/venn1"/>
    <dgm:cxn modelId="{62A21FB9-C164-47ED-908F-594A22098689}" type="presOf" srcId="{4A1C6FD3-C620-401F-963B-F7327F731D25}" destId="{AD3D0A5D-541A-4D3D-AEBE-7233F9BEA6DC}" srcOrd="1" destOrd="0" presId="urn:microsoft.com/office/officeart/2005/8/layout/venn1"/>
    <dgm:cxn modelId="{437AEE53-D324-44F1-8745-BF985A01A1EE}" srcId="{F4822E26-5639-4723-AA1E-0E907C29C669}" destId="{C0C2CD3D-4E29-4D3B-ACEA-6E321E559E05}" srcOrd="0" destOrd="0" parTransId="{414261E0-7121-4085-B5B9-20544420A10D}" sibTransId="{AC0CB850-35E8-4EFB-883B-C822AF411844}"/>
    <dgm:cxn modelId="{B1A5C08E-2D20-4642-8602-492ABB85ECC1}" type="presOf" srcId="{D7A787FC-38F3-4CBD-8650-D9E97CF5114F}" destId="{4D2EF6F3-B04D-4C2E-9768-6EFD769BC87F}" srcOrd="0" destOrd="0" presId="urn:microsoft.com/office/officeart/2005/8/layout/venn1"/>
    <dgm:cxn modelId="{F4FA725F-6BE6-4FD8-9F23-EDB2FFC9C6FF}" type="presParOf" srcId="{E33E048E-A491-4BFC-8F0F-2FCFBF435FD1}" destId="{F96A55E0-E5CA-4F2B-A627-18B1C222C9E0}" srcOrd="0" destOrd="0" presId="urn:microsoft.com/office/officeart/2005/8/layout/venn1"/>
    <dgm:cxn modelId="{98F24C64-34C9-47FE-ACDB-D92B7B87361C}" type="presParOf" srcId="{E33E048E-A491-4BFC-8F0F-2FCFBF435FD1}" destId="{3FFA79C6-A4E2-4856-A891-5B889B9E1657}" srcOrd="1" destOrd="0" presId="urn:microsoft.com/office/officeart/2005/8/layout/venn1"/>
    <dgm:cxn modelId="{40C87135-33C0-47F0-8009-1908746533A6}" type="presParOf" srcId="{E33E048E-A491-4BFC-8F0F-2FCFBF435FD1}" destId="{4D2EF6F3-B04D-4C2E-9768-6EFD769BC87F}" srcOrd="2" destOrd="0" presId="urn:microsoft.com/office/officeart/2005/8/layout/venn1"/>
    <dgm:cxn modelId="{8C7263C1-481F-4239-A0EE-BE925E029C5B}" type="presParOf" srcId="{E33E048E-A491-4BFC-8F0F-2FCFBF435FD1}" destId="{B556DD55-3CD4-4A64-9011-700EAC424A02}" srcOrd="3" destOrd="0" presId="urn:microsoft.com/office/officeart/2005/8/layout/venn1"/>
    <dgm:cxn modelId="{D80E0B5C-AE62-410C-A83E-7A4B29F44F8C}" type="presParOf" srcId="{E33E048E-A491-4BFC-8F0F-2FCFBF435FD1}" destId="{86CE533B-4106-435D-BB5C-6F38777C7A83}" srcOrd="4" destOrd="0" presId="urn:microsoft.com/office/officeart/2005/8/layout/venn1"/>
    <dgm:cxn modelId="{60B6AC58-CD62-400F-B201-0A8A205921D8}" type="presParOf" srcId="{E33E048E-A491-4BFC-8F0F-2FCFBF435FD1}" destId="{11347612-46B4-4C53-A20B-80D5AAC85B0F}" srcOrd="5" destOrd="0" presId="urn:microsoft.com/office/officeart/2005/8/layout/venn1"/>
    <dgm:cxn modelId="{63B5DBCC-4969-4909-A6DD-AD9F685AEEC1}" type="presParOf" srcId="{E33E048E-A491-4BFC-8F0F-2FCFBF435FD1}" destId="{BC5486ED-698B-453A-A894-F72CABAD9852}" srcOrd="6" destOrd="0" presId="urn:microsoft.com/office/officeart/2005/8/layout/venn1"/>
    <dgm:cxn modelId="{8C1262DD-A8BC-4138-BB88-489120974EBA}" type="presParOf" srcId="{E33E048E-A491-4BFC-8F0F-2FCFBF435FD1}" destId="{AD3D0A5D-541A-4D3D-AEBE-7233F9BEA6DC}" srcOrd="7" destOrd="0" presId="urn:microsoft.com/office/officeart/2005/8/layout/venn1"/>
  </dgm:cxnLst>
  <dgm:bg/>
  <dgm:whole>
    <a:ln>
      <a:solidFill>
        <a:srgbClr val="000066"/>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24D414D-6944-4287-AA1B-696A64383912}" type="datetimeFigureOut">
              <a:rPr lang="en-US" smtClean="0"/>
              <a:t>5/10/2017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A7D9F55-52F4-45AD-8211-D1B69AB59943}" type="slidenum">
              <a:rPr lang="en-US" smtClean="0"/>
              <a:t>‹#›</a:t>
            </a:fld>
            <a:endParaRPr lang="en-US" dirty="0"/>
          </a:p>
        </p:txBody>
      </p:sp>
    </p:spTree>
    <p:extLst>
      <p:ext uri="{BB962C8B-B14F-4D97-AF65-F5344CB8AC3E}">
        <p14:creationId xmlns:p14="http://schemas.microsoft.com/office/powerpoint/2010/main" val="291279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B3B0A55-2DF5-49B5-A1BA-49BFFA12E3F2}" type="datetimeFigureOut">
              <a:rPr lang="en-US" smtClean="0"/>
              <a:t>5/10/2017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C6ABA47-D74B-448A-9C49-590337A97EC4}" type="slidenum">
              <a:rPr lang="en-US" smtClean="0"/>
              <a:t>‹#›</a:t>
            </a:fld>
            <a:endParaRPr lang="en-US" dirty="0"/>
          </a:p>
        </p:txBody>
      </p:sp>
    </p:spTree>
    <p:extLst>
      <p:ext uri="{BB962C8B-B14F-4D97-AF65-F5344CB8AC3E}">
        <p14:creationId xmlns:p14="http://schemas.microsoft.com/office/powerpoint/2010/main" val="4103563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0127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44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45324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486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4263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630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524888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1608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8032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655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15754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084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914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202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464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973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12313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PowerPoint_Presentation1.pptx"/></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package" Target="../embeddings/Microsoft_PowerPoint_Presentation2.pptx"/></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566" y="444617"/>
            <a:ext cx="7766936" cy="2750542"/>
          </a:xfrm>
        </p:spPr>
        <p:txBody>
          <a:bodyPr/>
          <a:lstStyle/>
          <a:p>
            <a:pPr algn="ctr"/>
            <a:r>
              <a:rPr lang="en-US" sz="4800" dirty="0" smtClean="0">
                <a:solidFill>
                  <a:srgbClr val="0070C0"/>
                </a:solidFill>
                <a:latin typeface="Arial Rounded MT Bold" panose="020F0704030504030204" pitchFamily="34" charset="0"/>
              </a:rPr>
              <a:t>Understanding Unified Family Court</a:t>
            </a:r>
            <a:endParaRPr lang="en-US" sz="4800" dirty="0">
              <a:solidFill>
                <a:srgbClr val="0070C0"/>
              </a:solidFill>
              <a:latin typeface="Arial Rounded MT Bold" panose="020F0704030504030204" pitchFamily="34" charset="0"/>
            </a:endParaRPr>
          </a:p>
        </p:txBody>
      </p:sp>
      <p:sp>
        <p:nvSpPr>
          <p:cNvPr id="3" name="Subtitle 2"/>
          <p:cNvSpPr>
            <a:spLocks noGrp="1"/>
          </p:cNvSpPr>
          <p:nvPr>
            <p:ph type="subTitle" idx="1"/>
          </p:nvPr>
        </p:nvSpPr>
        <p:spPr>
          <a:xfrm>
            <a:off x="1549012" y="3111265"/>
            <a:ext cx="7766936" cy="2599349"/>
          </a:xfrm>
        </p:spPr>
        <p:txBody>
          <a:bodyPr>
            <a:normAutofit lnSpcReduction="10000"/>
          </a:bodyPr>
          <a:lstStyle/>
          <a:p>
            <a:pPr algn="ctr"/>
            <a:endParaRPr lang="en-US" sz="2800" dirty="0" smtClean="0"/>
          </a:p>
          <a:p>
            <a:pPr algn="ctr"/>
            <a:r>
              <a:rPr lang="en-US" sz="2800" b="1" dirty="0" smtClean="0">
                <a:solidFill>
                  <a:srgbClr val="FF0000"/>
                </a:solidFill>
                <a:latin typeface="Arial Rounded MT Bold" panose="020F0704030504030204" pitchFamily="34" charset="0"/>
              </a:rPr>
              <a:t>The Honorable Ariana Fajardo Orshan</a:t>
            </a:r>
          </a:p>
          <a:p>
            <a:pPr algn="ctr"/>
            <a:r>
              <a:rPr lang="en-US" sz="2800" dirty="0" smtClean="0">
                <a:solidFill>
                  <a:schemeClr val="accent1">
                    <a:lumMod val="75000"/>
                  </a:schemeClr>
                </a:solidFill>
                <a:latin typeface="Arial Rounded MT Bold" panose="020F0704030504030204" pitchFamily="34" charset="0"/>
              </a:rPr>
              <a:t>32</a:t>
            </a:r>
            <a:r>
              <a:rPr lang="en-US" sz="2800" baseline="30000" dirty="0" smtClean="0">
                <a:solidFill>
                  <a:schemeClr val="accent1">
                    <a:lumMod val="75000"/>
                  </a:schemeClr>
                </a:solidFill>
                <a:latin typeface="Arial Rounded MT Bold" panose="020F0704030504030204" pitchFamily="34" charset="0"/>
              </a:rPr>
              <a:t>nd</a:t>
            </a:r>
            <a:r>
              <a:rPr lang="en-US" sz="2800" dirty="0" smtClean="0">
                <a:solidFill>
                  <a:schemeClr val="accent1">
                    <a:lumMod val="75000"/>
                  </a:schemeClr>
                </a:solidFill>
                <a:latin typeface="Arial Rounded MT Bold" panose="020F0704030504030204" pitchFamily="34" charset="0"/>
              </a:rPr>
              <a:t> Annual View from the </a:t>
            </a:r>
          </a:p>
          <a:p>
            <a:pPr algn="ctr"/>
            <a:r>
              <a:rPr lang="en-US" sz="2800" dirty="0" smtClean="0">
                <a:solidFill>
                  <a:schemeClr val="accent1">
                    <a:lumMod val="75000"/>
                  </a:schemeClr>
                </a:solidFill>
                <a:latin typeface="Arial Rounded MT Bold" panose="020F0704030504030204" pitchFamily="34" charset="0"/>
              </a:rPr>
              <a:t>Family Bench Seminar</a:t>
            </a:r>
          </a:p>
          <a:p>
            <a:pPr algn="ctr"/>
            <a:r>
              <a:rPr lang="en-US" sz="2800" dirty="0" smtClean="0">
                <a:solidFill>
                  <a:schemeClr val="accent1">
                    <a:lumMod val="75000"/>
                  </a:schemeClr>
                </a:solidFill>
                <a:latin typeface="Arial Rounded MT Bold" panose="020F0704030504030204" pitchFamily="34" charset="0"/>
              </a:rPr>
              <a:t>May 12, 2017</a:t>
            </a:r>
          </a:p>
          <a:p>
            <a:endParaRPr lang="en-US" dirty="0"/>
          </a:p>
        </p:txBody>
      </p:sp>
    </p:spTree>
    <p:extLst>
      <p:ext uri="{BB962C8B-B14F-4D97-AF65-F5344CB8AC3E}">
        <p14:creationId xmlns:p14="http://schemas.microsoft.com/office/powerpoint/2010/main" val="2393750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7370" y="609600"/>
            <a:ext cx="4715343" cy="1320800"/>
          </a:xfrm>
        </p:spPr>
        <p:txBody>
          <a:bodyPr>
            <a:noAutofit/>
          </a:bodyPr>
          <a:lstStyle/>
          <a:p>
            <a:pPr algn="ctr"/>
            <a:r>
              <a:rPr lang="en-US" sz="4400" dirty="0" smtClean="0">
                <a:solidFill>
                  <a:srgbClr val="FF0000"/>
                </a:solidFill>
                <a:latin typeface="Arial Rounded MT Bold"/>
                <a:cs typeface="Arial Rounded MT Bold"/>
              </a:rPr>
              <a:t>Therapeutic </a:t>
            </a:r>
            <a:br>
              <a:rPr lang="en-US" sz="4400" dirty="0" smtClean="0">
                <a:solidFill>
                  <a:srgbClr val="FF0000"/>
                </a:solidFill>
                <a:latin typeface="Arial Rounded MT Bold"/>
                <a:cs typeface="Arial Rounded MT Bold"/>
              </a:rPr>
            </a:br>
            <a:r>
              <a:rPr lang="en-US" sz="4400" dirty="0" smtClean="0">
                <a:solidFill>
                  <a:srgbClr val="FF0000"/>
                </a:solidFill>
                <a:latin typeface="Arial Rounded MT Bold"/>
                <a:cs typeface="Arial Rounded MT Bold"/>
              </a:rPr>
              <a:t>Jurisprudence</a:t>
            </a:r>
            <a:endParaRPr lang="en-US" sz="4400" dirty="0">
              <a:solidFill>
                <a:srgbClr val="FF0000"/>
              </a:solidFill>
              <a:latin typeface="Arial Rounded MT Bold"/>
              <a:cs typeface="Arial Rounded MT Bold"/>
            </a:endParaRPr>
          </a:p>
        </p:txBody>
      </p:sp>
      <p:sp>
        <p:nvSpPr>
          <p:cNvPr id="3" name="Content Placeholder 2"/>
          <p:cNvSpPr>
            <a:spLocks noGrp="1"/>
          </p:cNvSpPr>
          <p:nvPr>
            <p:ph idx="1"/>
          </p:nvPr>
        </p:nvSpPr>
        <p:spPr>
          <a:xfrm>
            <a:off x="677334" y="2418284"/>
            <a:ext cx="8550688" cy="3944913"/>
          </a:xfrm>
        </p:spPr>
        <p:txBody>
          <a:bodyPr>
            <a:normAutofit/>
          </a:bodyPr>
          <a:lstStyle/>
          <a:p>
            <a:pPr marL="0" indent="0" algn="just">
              <a:buNone/>
            </a:pPr>
            <a:r>
              <a:rPr lang="en-US" sz="2800" dirty="0" smtClean="0">
                <a:latin typeface="Arial Rounded MT Bold"/>
                <a:cs typeface="Arial Rounded MT Bold"/>
              </a:rPr>
              <a:t>TJ </a:t>
            </a:r>
            <a:r>
              <a:rPr lang="en-US" sz="2800" dirty="0">
                <a:latin typeface="Arial Rounded MT Bold"/>
                <a:cs typeface="Arial Rounded MT Bold"/>
              </a:rPr>
              <a:t>is a process that </a:t>
            </a:r>
            <a:r>
              <a:rPr lang="en-US" sz="2800" dirty="0" smtClean="0">
                <a:latin typeface="Arial Rounded MT Bold"/>
                <a:cs typeface="Arial Rounded MT Bold"/>
              </a:rPr>
              <a:t>may be applicable in certain cases to address </a:t>
            </a:r>
            <a:r>
              <a:rPr lang="en-US" sz="2800" dirty="0">
                <a:latin typeface="Arial Rounded MT Bold"/>
                <a:cs typeface="Arial Rounded MT Bold"/>
              </a:rPr>
              <a:t>the family’s interrelated legal and </a:t>
            </a:r>
            <a:r>
              <a:rPr lang="en-US" sz="2800" dirty="0" err="1">
                <a:latin typeface="Arial Rounded MT Bold"/>
                <a:cs typeface="Arial Rounded MT Bold"/>
              </a:rPr>
              <a:t>nonlegal</a:t>
            </a:r>
            <a:r>
              <a:rPr lang="en-US" sz="2800" dirty="0">
                <a:latin typeface="Arial Rounded MT Bold"/>
                <a:cs typeface="Arial Rounded MT Bold"/>
              </a:rPr>
              <a:t> </a:t>
            </a:r>
            <a:r>
              <a:rPr lang="en-US" sz="2800" dirty="0" smtClean="0">
                <a:latin typeface="Arial Rounded MT Bold"/>
                <a:cs typeface="Arial Rounded MT Bold"/>
              </a:rPr>
              <a:t>problems. The concept is </a:t>
            </a:r>
            <a:r>
              <a:rPr lang="en-US" sz="2800" dirty="0">
                <a:latin typeface="Arial Rounded MT Bold"/>
                <a:cs typeface="Arial Rounded MT Bold"/>
              </a:rPr>
              <a:t>to produce a result that </a:t>
            </a:r>
            <a:r>
              <a:rPr lang="en-US" sz="2800" dirty="0" smtClean="0">
                <a:latin typeface="Arial Rounded MT Bold"/>
                <a:cs typeface="Arial Rounded MT Bold"/>
              </a:rPr>
              <a:t>seeks to improve </a:t>
            </a:r>
            <a:r>
              <a:rPr lang="en-US" sz="2800" dirty="0">
                <a:latin typeface="Arial Rounded MT Bold"/>
                <a:cs typeface="Arial Rounded MT Bold"/>
              </a:rPr>
              <a:t>the family’s </a:t>
            </a:r>
            <a:r>
              <a:rPr lang="en-US" sz="2800" dirty="0" smtClean="0">
                <a:latin typeface="Arial Rounded MT Bold"/>
                <a:cs typeface="Arial Rounded MT Bold"/>
              </a:rPr>
              <a:t>functioning </a:t>
            </a:r>
            <a:r>
              <a:rPr lang="en-US" sz="2800" dirty="0">
                <a:latin typeface="Arial Rounded MT Bold"/>
                <a:cs typeface="Arial Rounded MT Bold"/>
              </a:rPr>
              <a:t>and </a:t>
            </a:r>
            <a:r>
              <a:rPr lang="en-US" sz="2800" dirty="0" smtClean="0">
                <a:latin typeface="Arial Rounded MT Bold"/>
                <a:cs typeface="Arial Rounded MT Bold"/>
              </a:rPr>
              <a:t>empower families, </a:t>
            </a:r>
            <a:r>
              <a:rPr lang="en-US" sz="2800" dirty="0">
                <a:latin typeface="Arial Rounded MT Bold"/>
                <a:cs typeface="Arial Rounded MT Bold"/>
              </a:rPr>
              <a:t>through skills </a:t>
            </a:r>
            <a:r>
              <a:rPr lang="en-US" sz="2800" dirty="0" smtClean="0">
                <a:latin typeface="Arial Rounded MT Bold"/>
                <a:cs typeface="Arial Rounded MT Bold"/>
              </a:rPr>
              <a:t>development and </a:t>
            </a:r>
            <a:r>
              <a:rPr lang="en-US" sz="2800" dirty="0">
                <a:latin typeface="Arial Rounded MT Bold"/>
                <a:cs typeface="Arial Rounded MT Bold"/>
              </a:rPr>
              <a:t>a variety of </a:t>
            </a:r>
            <a:r>
              <a:rPr lang="en-US" sz="2800" dirty="0" smtClean="0">
                <a:latin typeface="Arial Rounded MT Bold"/>
                <a:cs typeface="Arial Rounded MT Bold"/>
              </a:rPr>
              <a:t>alternative resolution forums, to resolve their </a:t>
            </a:r>
            <a:r>
              <a:rPr lang="en-US" sz="2800" dirty="0">
                <a:latin typeface="Arial Rounded MT Bold"/>
                <a:cs typeface="Arial Rounded MT Bold"/>
              </a:rPr>
              <a:t>own </a:t>
            </a:r>
            <a:r>
              <a:rPr lang="en-US" sz="2800" dirty="0" smtClean="0">
                <a:latin typeface="Arial Rounded MT Bold"/>
                <a:cs typeface="Arial Rounded MT Bold"/>
              </a:rPr>
              <a:t>disputes thereby reducing </a:t>
            </a:r>
            <a:r>
              <a:rPr lang="en-US" sz="2800" dirty="0">
                <a:latin typeface="Arial Rounded MT Bold"/>
                <a:cs typeface="Arial Rounded MT Bold"/>
              </a:rPr>
              <a:t>emotional trauma. </a:t>
            </a:r>
            <a:endParaRPr lang="en-US" sz="2800" dirty="0" smtClean="0">
              <a:latin typeface="Arial Rounded MT Bold"/>
              <a:cs typeface="Arial Rounded MT Bold"/>
            </a:endParaRPr>
          </a:p>
          <a:p>
            <a:pPr marL="0" indent="0" algn="just">
              <a:buNone/>
            </a:pPr>
            <a:endParaRPr lang="en-US" sz="2400"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934980" y="375497"/>
            <a:ext cx="2760017" cy="1796469"/>
          </a:xfrm>
          <a:prstGeom prst="rect">
            <a:avLst/>
          </a:prstGeom>
        </p:spPr>
      </p:pic>
    </p:spTree>
    <p:extLst>
      <p:ext uri="{BB962C8B-B14F-4D97-AF65-F5344CB8AC3E}">
        <p14:creationId xmlns:p14="http://schemas.microsoft.com/office/powerpoint/2010/main" val="30262951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FF0000"/>
                </a:solidFill>
                <a:latin typeface="Arial Rounded MT Bold" panose="020F0704030504030204" pitchFamily="34" charset="0"/>
              </a:rPr>
              <a:t>Definition of a “Related Case” </a:t>
            </a:r>
            <a:br>
              <a:rPr lang="en-US" sz="4000" dirty="0" smtClean="0">
                <a:solidFill>
                  <a:srgbClr val="FF0000"/>
                </a:solidFill>
                <a:latin typeface="Arial Rounded MT Bold" panose="020F0704030504030204" pitchFamily="34" charset="0"/>
              </a:rPr>
            </a:br>
            <a:r>
              <a:rPr lang="en-US" sz="4000" dirty="0" smtClean="0">
                <a:solidFill>
                  <a:srgbClr val="FF0000"/>
                </a:solidFill>
                <a:latin typeface="Arial Rounded MT Bold" panose="020F0704030504030204" pitchFamily="34" charset="0"/>
              </a:rPr>
              <a:t>11</a:t>
            </a:r>
            <a:r>
              <a:rPr lang="en-US" sz="4000" baseline="30000" dirty="0" smtClean="0">
                <a:solidFill>
                  <a:srgbClr val="FF0000"/>
                </a:solidFill>
                <a:latin typeface="Arial Rounded MT Bold" panose="020F0704030504030204" pitchFamily="34" charset="0"/>
              </a:rPr>
              <a:t>th</a:t>
            </a:r>
            <a:r>
              <a:rPr lang="en-US" sz="4000" dirty="0" smtClean="0">
                <a:solidFill>
                  <a:srgbClr val="FF0000"/>
                </a:solidFill>
                <a:latin typeface="Arial Rounded MT Bold" panose="020F0704030504030204" pitchFamily="34" charset="0"/>
              </a:rPr>
              <a:t> Circuit’s UFC AO #16-02</a:t>
            </a:r>
            <a:endParaRPr lang="en-US" sz="4000" dirty="0"/>
          </a:p>
        </p:txBody>
      </p:sp>
      <p:sp>
        <p:nvSpPr>
          <p:cNvPr id="3" name="Content Placeholder 2"/>
          <p:cNvSpPr>
            <a:spLocks noGrp="1"/>
          </p:cNvSpPr>
          <p:nvPr>
            <p:ph idx="1"/>
          </p:nvPr>
        </p:nvSpPr>
        <p:spPr>
          <a:xfrm>
            <a:off x="677334" y="2160589"/>
            <a:ext cx="8596668" cy="4351218"/>
          </a:xfrm>
        </p:spPr>
        <p:txBody>
          <a:bodyPr>
            <a:normAutofit/>
          </a:bodyPr>
          <a:lstStyle/>
          <a:p>
            <a:pPr algn="just"/>
            <a:r>
              <a:rPr lang="en-US" sz="2200" dirty="0" smtClean="0">
                <a:solidFill>
                  <a:schemeClr val="tx1"/>
                </a:solidFill>
                <a:latin typeface="Arial Rounded MT Bold" panose="020F0704030504030204" pitchFamily="34" charset="0"/>
              </a:rPr>
              <a:t>A related case is defined as two or more cases pending in the Juvenile, Family, and/or Domestic Violence Divisions which </a:t>
            </a:r>
            <a:r>
              <a:rPr lang="en-US" sz="2200" i="1" u="sng" dirty="0" smtClean="0">
                <a:solidFill>
                  <a:schemeClr val="tx1"/>
                </a:solidFill>
                <a:latin typeface="Arial Rounded MT Bold" panose="020F0704030504030204" pitchFamily="34" charset="0"/>
              </a:rPr>
              <a:t>involve any of the same parties, children, or issues</a:t>
            </a:r>
            <a:r>
              <a:rPr lang="en-US" sz="2200" dirty="0" smtClean="0">
                <a:solidFill>
                  <a:schemeClr val="tx1"/>
                </a:solidFill>
                <a:latin typeface="Arial Rounded MT Bold" panose="020F0704030504030204" pitchFamily="34" charset="0"/>
              </a:rPr>
              <a:t>.</a:t>
            </a:r>
          </a:p>
          <a:p>
            <a:pPr marL="0" indent="0">
              <a:buNone/>
            </a:pPr>
            <a:endParaRPr lang="en-US" sz="2200" dirty="0" smtClean="0">
              <a:solidFill>
                <a:schemeClr val="tx1"/>
              </a:solidFill>
              <a:latin typeface="Arial Rounded MT Bold" panose="020F0704030504030204" pitchFamily="34" charset="0"/>
            </a:endParaRPr>
          </a:p>
          <a:p>
            <a:pPr algn="just"/>
            <a:r>
              <a:rPr lang="en-US" sz="2200" dirty="0" smtClean="0">
                <a:solidFill>
                  <a:schemeClr val="tx1"/>
                </a:solidFill>
                <a:latin typeface="Arial Rounded MT Bold" panose="020F0704030504030204" pitchFamily="34" charset="0"/>
              </a:rPr>
              <a:t>Related cases involving the same family shall be handled before one judge in order that they shall be coordinated, heard and determined in a manner that will minimize the number of times and places that a family has to appear in court and will minimize the possibility of conflicting determinations of the same or Related Case.</a:t>
            </a:r>
          </a:p>
          <a:p>
            <a:pPr marL="0" indent="0">
              <a:buNone/>
              <a:tabLst>
                <a:tab pos="344488" algn="l"/>
              </a:tabLst>
            </a:pPr>
            <a:r>
              <a:rPr lang="en-US" sz="2200" dirty="0" smtClean="0">
                <a:solidFill>
                  <a:schemeClr val="tx1"/>
                </a:solidFill>
                <a:latin typeface="Arial Rounded MT Bold" panose="020F0704030504030204" pitchFamily="34" charset="0"/>
              </a:rPr>
              <a:t>	[</a:t>
            </a:r>
            <a:r>
              <a:rPr lang="en-US" sz="2200" i="1" dirty="0" smtClean="0">
                <a:solidFill>
                  <a:schemeClr val="tx1"/>
                </a:solidFill>
                <a:latin typeface="Arial Rounded MT Bold" panose="020F0704030504030204" pitchFamily="34" charset="0"/>
              </a:rPr>
              <a:t>See </a:t>
            </a:r>
            <a:r>
              <a:rPr lang="en-US" sz="2200" dirty="0" smtClean="0">
                <a:solidFill>
                  <a:schemeClr val="tx1"/>
                </a:solidFill>
                <a:latin typeface="Arial Rounded MT Bold" panose="020F0704030504030204" pitchFamily="34" charset="0"/>
              </a:rPr>
              <a:t>AO #16-02(IV)(A)(1), 11</a:t>
            </a:r>
            <a:r>
              <a:rPr lang="en-US" sz="2200" baseline="30000" dirty="0" smtClean="0">
                <a:solidFill>
                  <a:schemeClr val="tx1"/>
                </a:solidFill>
                <a:latin typeface="Arial Rounded MT Bold" panose="020F0704030504030204" pitchFamily="34" charset="0"/>
              </a:rPr>
              <a:t>th</a:t>
            </a:r>
            <a:r>
              <a:rPr lang="en-US" sz="2200" dirty="0" smtClean="0">
                <a:solidFill>
                  <a:schemeClr val="tx1"/>
                </a:solidFill>
                <a:latin typeface="Arial Rounded MT Bold" panose="020F0704030504030204" pitchFamily="34" charset="0"/>
              </a:rPr>
              <a:t> Judicial Circuit of Florida] </a:t>
            </a:r>
            <a:endParaRPr lang="en-US" sz="2200" dirty="0"/>
          </a:p>
        </p:txBody>
      </p:sp>
    </p:spTree>
    <p:extLst>
      <p:ext uri="{BB962C8B-B14F-4D97-AF65-F5344CB8AC3E}">
        <p14:creationId xmlns:p14="http://schemas.microsoft.com/office/powerpoint/2010/main" val="458196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400" dirty="0">
                <a:solidFill>
                  <a:srgbClr val="FF0000"/>
                </a:solidFill>
                <a:latin typeface="Arial Rounded MT Bold" panose="020F0704030504030204" pitchFamily="34" charset="0"/>
              </a:rPr>
              <a:t>What is considered </a:t>
            </a:r>
            <a:r>
              <a:rPr lang="en-US" sz="3400" dirty="0" smtClean="0">
                <a:solidFill>
                  <a:srgbClr val="FF0000"/>
                </a:solidFill>
                <a:latin typeface="Arial Rounded MT Bold" panose="020F0704030504030204" pitchFamily="34" charset="0"/>
              </a:rPr>
              <a:t>a </a:t>
            </a:r>
            <a:r>
              <a:rPr lang="en-US" sz="3400" dirty="0">
                <a:solidFill>
                  <a:srgbClr val="FF0000"/>
                </a:solidFill>
                <a:latin typeface="Arial Rounded MT Bold" panose="020F0704030504030204" pitchFamily="34" charset="0"/>
              </a:rPr>
              <a:t>“Family” Matter</a:t>
            </a:r>
            <a:br>
              <a:rPr lang="en-US" sz="3400" dirty="0">
                <a:solidFill>
                  <a:srgbClr val="FF0000"/>
                </a:solidFill>
                <a:latin typeface="Arial Rounded MT Bold" panose="020F0704030504030204" pitchFamily="34" charset="0"/>
              </a:rPr>
            </a:br>
            <a:r>
              <a:rPr lang="en-US" sz="3400" dirty="0">
                <a:solidFill>
                  <a:srgbClr val="FF0000"/>
                </a:solidFill>
                <a:latin typeface="Arial Rounded MT Bold" panose="020F0704030504030204" pitchFamily="34" charset="0"/>
              </a:rPr>
              <a:t>for purposes </a:t>
            </a:r>
            <a:r>
              <a:rPr lang="en-US" sz="3400" dirty="0" smtClean="0">
                <a:solidFill>
                  <a:srgbClr val="FF0000"/>
                </a:solidFill>
                <a:latin typeface="Arial Rounded MT Bold" panose="020F0704030504030204" pitchFamily="34" charset="0"/>
              </a:rPr>
              <a:t>of a </a:t>
            </a:r>
            <a:r>
              <a:rPr lang="en-US" sz="3400" dirty="0">
                <a:solidFill>
                  <a:srgbClr val="FF0000"/>
                </a:solidFill>
                <a:latin typeface="Arial Rounded MT Bold" panose="020F0704030504030204" pitchFamily="34" charset="0"/>
              </a:rPr>
              <a:t>Unified Family Court?</a:t>
            </a:r>
            <a:r>
              <a:rPr lang="en-US" sz="3400" dirty="0"/>
              <a:t/>
            </a:r>
            <a:br>
              <a:rPr lang="en-US" sz="3400" dirty="0"/>
            </a:br>
            <a:endParaRPr lang="en-US" sz="3400" dirty="0"/>
          </a:p>
        </p:txBody>
      </p:sp>
      <p:graphicFrame>
        <p:nvGraphicFramePr>
          <p:cNvPr id="4" name="Content Placeholder 3"/>
          <p:cNvGraphicFramePr>
            <a:graphicFrameLocks noGrp="1"/>
          </p:cNvGraphicFramePr>
          <p:nvPr>
            <p:ph idx="1"/>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156469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47479" y="414602"/>
            <a:ext cx="8410551" cy="6051665"/>
          </a:xfrm>
          <a:prstGeom prst="rect">
            <a:avLst/>
          </a:prstGeom>
        </p:spPr>
      </p:pic>
    </p:spTree>
    <p:extLst>
      <p:ext uri="{BB962C8B-B14F-4D97-AF65-F5344CB8AC3E}">
        <p14:creationId xmlns:p14="http://schemas.microsoft.com/office/powerpoint/2010/main" val="18586802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hlinkClick r:id="" action="ppaction://ole?verb=0"/>
          </p:cNvPr>
          <p:cNvGraphicFramePr>
            <a:graphicFrameLocks noChangeAspect="1"/>
          </p:cNvGraphicFramePr>
          <p:nvPr>
            <p:extLst>
              <p:ext uri="{D42A27DB-BD31-4B8C-83A1-F6EECF244321}">
                <p14:modId xmlns:p14="http://schemas.microsoft.com/office/powerpoint/2010/main" val="3020715484"/>
              </p:ext>
            </p:extLst>
          </p:nvPr>
        </p:nvGraphicFramePr>
        <p:xfrm>
          <a:off x="551374" y="1486096"/>
          <a:ext cx="8573549" cy="4498822"/>
        </p:xfrm>
        <a:graphic>
          <a:graphicData uri="http://schemas.openxmlformats.org/presentationml/2006/ole">
            <mc:AlternateContent xmlns:mc="http://schemas.openxmlformats.org/markup-compatibility/2006">
              <mc:Choice xmlns:v="urn:schemas-microsoft-com:vml" Requires="v">
                <p:oleObj spid="_x0000_s2089" name="Presentation" r:id="rId4" imgW="6094572" imgH="3427437" progId="PowerPoint.Show.12">
                  <p:embed/>
                </p:oleObj>
              </mc:Choice>
              <mc:Fallback>
                <p:oleObj name="Presentation" r:id="rId4" imgW="6094572" imgH="3427437" progId="PowerPoint.Show.12">
                  <p:embed/>
                  <p:pic>
                    <p:nvPicPr>
                      <p:cNvPr id="0" name=""/>
                      <p:cNvPicPr/>
                      <p:nvPr/>
                    </p:nvPicPr>
                    <p:blipFill>
                      <a:blip r:embed="rId5"/>
                      <a:stretch>
                        <a:fillRect/>
                      </a:stretch>
                    </p:blipFill>
                    <p:spPr>
                      <a:xfrm>
                        <a:off x="551374" y="1486096"/>
                        <a:ext cx="8573549" cy="4498822"/>
                      </a:xfrm>
                      <a:prstGeom prst="rect">
                        <a:avLst/>
                      </a:prstGeom>
                    </p:spPr>
                  </p:pic>
                </p:oleObj>
              </mc:Fallback>
            </mc:AlternateContent>
          </a:graphicData>
        </a:graphic>
      </p:graphicFrame>
      <p:sp>
        <p:nvSpPr>
          <p:cNvPr id="5" name="TextBox 4"/>
          <p:cNvSpPr txBox="1"/>
          <p:nvPr/>
        </p:nvSpPr>
        <p:spPr>
          <a:xfrm>
            <a:off x="689062" y="562062"/>
            <a:ext cx="8565981" cy="769441"/>
          </a:xfrm>
          <a:prstGeom prst="rect">
            <a:avLst/>
          </a:prstGeom>
          <a:noFill/>
        </p:spPr>
        <p:txBody>
          <a:bodyPr wrap="square" rtlCol="0">
            <a:spAutoFit/>
          </a:bodyPr>
          <a:lstStyle/>
          <a:p>
            <a:pPr algn="ctr"/>
            <a:r>
              <a:rPr lang="en-US" sz="4400" dirty="0" smtClean="0">
                <a:solidFill>
                  <a:srgbClr val="FF0000"/>
                </a:solidFill>
                <a:latin typeface="Arial Rounded MT Bold" panose="020F0704030504030204" pitchFamily="34" charset="0"/>
              </a:rPr>
              <a:t>Define a “Family” - Example 1</a:t>
            </a:r>
            <a:endParaRPr lang="en-US" sz="4400" dirty="0">
              <a:solidFill>
                <a:srgbClr val="FF0000"/>
              </a:solidFill>
              <a:latin typeface="Arial Rounded MT Bold" panose="020F0704030504030204" pitchFamily="34" charset="0"/>
            </a:endParaRPr>
          </a:p>
        </p:txBody>
      </p:sp>
    </p:spTree>
    <p:extLst>
      <p:ext uri="{BB962C8B-B14F-4D97-AF65-F5344CB8AC3E}">
        <p14:creationId xmlns:p14="http://schemas.microsoft.com/office/powerpoint/2010/main" val="31456641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hlinkClick r:id="" action="ppaction://ole?verb=0"/>
          </p:cNvPr>
          <p:cNvGraphicFramePr>
            <a:graphicFrameLocks noChangeAspect="1"/>
          </p:cNvGraphicFramePr>
          <p:nvPr>
            <p:extLst>
              <p:ext uri="{D42A27DB-BD31-4B8C-83A1-F6EECF244321}">
                <p14:modId xmlns:p14="http://schemas.microsoft.com/office/powerpoint/2010/main" val="1534377892"/>
              </p:ext>
            </p:extLst>
          </p:nvPr>
        </p:nvGraphicFramePr>
        <p:xfrm>
          <a:off x="604007" y="1688747"/>
          <a:ext cx="8841997" cy="4796039"/>
        </p:xfrm>
        <a:graphic>
          <a:graphicData uri="http://schemas.openxmlformats.org/presentationml/2006/ole">
            <mc:AlternateContent xmlns:mc="http://schemas.openxmlformats.org/markup-compatibility/2006">
              <mc:Choice xmlns:v="urn:schemas-microsoft-com:vml" Requires="v">
                <p:oleObj spid="_x0000_s1065" name="Presentation" r:id="rId4" imgW="6094572" imgH="3427437" progId="PowerPoint.Show.12">
                  <p:embed/>
                </p:oleObj>
              </mc:Choice>
              <mc:Fallback>
                <p:oleObj name="Presentation" r:id="rId4" imgW="6094572" imgH="3427437" progId="PowerPoint.Show.12">
                  <p:embed/>
                  <p:pic>
                    <p:nvPicPr>
                      <p:cNvPr id="0" name=""/>
                      <p:cNvPicPr/>
                      <p:nvPr/>
                    </p:nvPicPr>
                    <p:blipFill>
                      <a:blip r:embed="rId5"/>
                      <a:stretch>
                        <a:fillRect/>
                      </a:stretch>
                    </p:blipFill>
                    <p:spPr>
                      <a:xfrm>
                        <a:off x="604007" y="1688747"/>
                        <a:ext cx="8841997" cy="4796039"/>
                      </a:xfrm>
                      <a:prstGeom prst="rect">
                        <a:avLst/>
                      </a:prstGeom>
                    </p:spPr>
                  </p:pic>
                </p:oleObj>
              </mc:Fallback>
            </mc:AlternateContent>
          </a:graphicData>
        </a:graphic>
      </p:graphicFrame>
      <p:sp>
        <p:nvSpPr>
          <p:cNvPr id="3" name="TextBox 2"/>
          <p:cNvSpPr txBox="1"/>
          <p:nvPr/>
        </p:nvSpPr>
        <p:spPr>
          <a:xfrm>
            <a:off x="1493240" y="578840"/>
            <a:ext cx="6904140" cy="769441"/>
          </a:xfrm>
          <a:prstGeom prst="rect">
            <a:avLst/>
          </a:prstGeom>
          <a:noFill/>
        </p:spPr>
        <p:txBody>
          <a:bodyPr wrap="square" rtlCol="0">
            <a:spAutoFit/>
          </a:bodyPr>
          <a:lstStyle/>
          <a:p>
            <a:pPr algn="ctr"/>
            <a:r>
              <a:rPr lang="en-US" sz="4400" dirty="0" smtClean="0">
                <a:solidFill>
                  <a:srgbClr val="FF0000"/>
                </a:solidFill>
                <a:latin typeface="Arial Rounded MT Bold" panose="020F0704030504030204" pitchFamily="34" charset="0"/>
              </a:rPr>
              <a:t>“Family” - Example 2</a:t>
            </a:r>
            <a:endParaRPr lang="en-US" sz="4400" dirty="0">
              <a:solidFill>
                <a:srgbClr val="FF0000"/>
              </a:solidFill>
              <a:latin typeface="Arial Rounded MT Bold" panose="020F0704030504030204" pitchFamily="34" charset="0"/>
            </a:endParaRPr>
          </a:p>
        </p:txBody>
      </p:sp>
    </p:spTree>
    <p:extLst>
      <p:ext uri="{BB962C8B-B14F-4D97-AF65-F5344CB8AC3E}">
        <p14:creationId xmlns:p14="http://schemas.microsoft.com/office/powerpoint/2010/main" val="7096466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solidFill>
                  <a:srgbClr val="FF0000"/>
                </a:solidFill>
                <a:latin typeface="Arial Rounded MT Bold" panose="020F0704030504030204" pitchFamily="34" charset="0"/>
              </a:rPr>
              <a:t>Some Issues Affecting the Implementation of the UFC Model</a:t>
            </a:r>
            <a:br>
              <a:rPr lang="en-US" sz="4400" dirty="0" smtClean="0">
                <a:solidFill>
                  <a:srgbClr val="FF0000"/>
                </a:solidFill>
                <a:latin typeface="Arial Rounded MT Bold" panose="020F0704030504030204" pitchFamily="34" charset="0"/>
              </a:rPr>
            </a:br>
            <a:endParaRPr lang="en-US" sz="4400" dirty="0"/>
          </a:p>
        </p:txBody>
      </p:sp>
      <p:sp>
        <p:nvSpPr>
          <p:cNvPr id="3" name="Content Placeholder 2"/>
          <p:cNvSpPr>
            <a:spLocks noGrp="1"/>
          </p:cNvSpPr>
          <p:nvPr>
            <p:ph idx="1"/>
          </p:nvPr>
        </p:nvSpPr>
        <p:spPr>
          <a:xfrm>
            <a:off x="677334" y="1577130"/>
            <a:ext cx="8596668" cy="4597168"/>
          </a:xfrm>
        </p:spPr>
        <p:txBody>
          <a:bodyPr>
            <a:noAutofit/>
          </a:bodyPr>
          <a:lstStyle/>
          <a:p>
            <a:pPr marL="0" indent="0">
              <a:buNone/>
            </a:pPr>
            <a:endParaRPr lang="en-US" sz="3600" dirty="0">
              <a:solidFill>
                <a:schemeClr val="tx1"/>
              </a:solidFill>
              <a:latin typeface="Arial Rounded MT Bold" panose="020F0704030504030204" pitchFamily="34" charset="0"/>
            </a:endParaRPr>
          </a:p>
          <a:p>
            <a:pPr>
              <a:buFont typeface="Wingdings" panose="05000000000000000000" pitchFamily="2" charset="2"/>
              <a:buChar char="ü"/>
            </a:pPr>
            <a:r>
              <a:rPr lang="en-US" sz="3300" dirty="0" smtClean="0">
                <a:solidFill>
                  <a:schemeClr val="tx1"/>
                </a:solidFill>
                <a:latin typeface="Arial Rounded MT Bold" panose="020F0704030504030204" pitchFamily="34" charset="0"/>
              </a:rPr>
              <a:t>Different practices among circuits</a:t>
            </a:r>
          </a:p>
          <a:p>
            <a:pPr>
              <a:buFont typeface="Wingdings" panose="05000000000000000000" pitchFamily="2" charset="2"/>
              <a:buChar char="ü"/>
            </a:pPr>
            <a:r>
              <a:rPr lang="en-US" sz="3300" dirty="0" smtClean="0">
                <a:solidFill>
                  <a:schemeClr val="tx1"/>
                </a:solidFill>
                <a:latin typeface="Arial Rounded MT Bold" panose="020F0704030504030204" pitchFamily="34" charset="0"/>
              </a:rPr>
              <a:t>Availability of resources</a:t>
            </a:r>
          </a:p>
          <a:p>
            <a:pPr>
              <a:buFont typeface="Wingdings" panose="05000000000000000000" pitchFamily="2" charset="2"/>
              <a:buChar char="ü"/>
            </a:pPr>
            <a:r>
              <a:rPr lang="en-US" sz="3300" dirty="0" smtClean="0">
                <a:solidFill>
                  <a:schemeClr val="tx1"/>
                </a:solidFill>
                <a:latin typeface="Arial Rounded MT Bold" panose="020F0704030504030204" pitchFamily="34" charset="0"/>
              </a:rPr>
              <a:t>Technology linking related cases</a:t>
            </a:r>
          </a:p>
          <a:p>
            <a:pPr>
              <a:buFont typeface="Wingdings" panose="05000000000000000000" pitchFamily="2" charset="2"/>
              <a:buChar char="ü"/>
            </a:pPr>
            <a:r>
              <a:rPr lang="en-US" sz="3300" dirty="0" smtClean="0">
                <a:solidFill>
                  <a:schemeClr val="tx1"/>
                </a:solidFill>
                <a:latin typeface="Arial Rounded MT Bold" panose="020F0704030504030204" pitchFamily="34" charset="0"/>
              </a:rPr>
              <a:t>Complexity of cases/time requirements</a:t>
            </a:r>
          </a:p>
          <a:p>
            <a:pPr>
              <a:buFont typeface="Wingdings" panose="05000000000000000000" pitchFamily="2" charset="2"/>
              <a:buChar char="ü"/>
            </a:pPr>
            <a:r>
              <a:rPr lang="en-US" sz="3300" dirty="0" smtClean="0">
                <a:solidFill>
                  <a:schemeClr val="tx1"/>
                </a:solidFill>
                <a:latin typeface="Arial Rounded MT Bold" panose="020F0704030504030204" pitchFamily="34" charset="0"/>
              </a:rPr>
              <a:t>Need for more judges</a:t>
            </a:r>
          </a:p>
          <a:p>
            <a:pPr>
              <a:buFont typeface="Wingdings" panose="05000000000000000000" pitchFamily="2" charset="2"/>
              <a:buChar char="ü"/>
            </a:pPr>
            <a:r>
              <a:rPr lang="en-US" sz="3300" dirty="0" smtClean="0">
                <a:solidFill>
                  <a:schemeClr val="tx1"/>
                </a:solidFill>
                <a:latin typeface="Arial Rounded MT Bold" panose="020F0704030504030204" pitchFamily="34" charset="0"/>
              </a:rPr>
              <a:t>Forum shopping</a:t>
            </a:r>
            <a:endParaRPr lang="en-US" sz="3300" dirty="0">
              <a:latin typeface="Arial Rounded MT Bold" panose="020F0704030504030204" pitchFamily="34" charset="0"/>
            </a:endParaRPr>
          </a:p>
          <a:p>
            <a:pPr marL="0" indent="0" algn="just">
              <a:buNone/>
            </a:pPr>
            <a:endParaRPr lang="en-US" sz="3200" dirty="0"/>
          </a:p>
        </p:txBody>
      </p:sp>
    </p:spTree>
    <p:extLst>
      <p:ext uri="{BB962C8B-B14F-4D97-AF65-F5344CB8AC3E}">
        <p14:creationId xmlns:p14="http://schemas.microsoft.com/office/powerpoint/2010/main" val="40644999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solidFill>
                  <a:srgbClr val="FF0000"/>
                </a:solidFill>
                <a:latin typeface="Arial Rounded MT Bold" panose="020F0704030504030204" pitchFamily="34" charset="0"/>
              </a:rPr>
              <a:t>Unique Issues Affecting </a:t>
            </a:r>
            <a:br>
              <a:rPr lang="en-US" sz="4400" dirty="0" smtClean="0">
                <a:solidFill>
                  <a:srgbClr val="FF0000"/>
                </a:solidFill>
                <a:latin typeface="Arial Rounded MT Bold" panose="020F0704030504030204" pitchFamily="34" charset="0"/>
              </a:rPr>
            </a:br>
            <a:r>
              <a:rPr lang="en-US" sz="4400" dirty="0" smtClean="0">
                <a:solidFill>
                  <a:srgbClr val="FF0000"/>
                </a:solidFill>
                <a:latin typeface="Arial Rounded MT Bold" panose="020F0704030504030204" pitchFamily="34" charset="0"/>
              </a:rPr>
              <a:t>Unified Family Court </a:t>
            </a:r>
            <a:endParaRPr lang="en-US" sz="4400" dirty="0"/>
          </a:p>
        </p:txBody>
      </p:sp>
      <p:sp>
        <p:nvSpPr>
          <p:cNvPr id="3" name="Content Placeholder 2"/>
          <p:cNvSpPr>
            <a:spLocks noGrp="1"/>
          </p:cNvSpPr>
          <p:nvPr>
            <p:ph idx="1"/>
          </p:nvPr>
        </p:nvSpPr>
        <p:spPr>
          <a:xfrm>
            <a:off x="677334" y="1699328"/>
            <a:ext cx="8596668" cy="4350348"/>
          </a:xfrm>
        </p:spPr>
        <p:txBody>
          <a:bodyPr>
            <a:noAutofit/>
          </a:bodyPr>
          <a:lstStyle/>
          <a:p>
            <a:pPr marL="0" indent="0">
              <a:buNone/>
            </a:pPr>
            <a:r>
              <a:rPr lang="en-US" sz="3600" dirty="0">
                <a:solidFill>
                  <a:schemeClr val="tx1"/>
                </a:solidFill>
                <a:latin typeface="Arial Rounded MT Bold" panose="020F0704030504030204" pitchFamily="34" charset="0"/>
              </a:rPr>
              <a:t/>
            </a:r>
            <a:br>
              <a:rPr lang="en-US" sz="3600" dirty="0">
                <a:solidFill>
                  <a:schemeClr val="tx1"/>
                </a:solidFill>
                <a:latin typeface="Arial Rounded MT Bold" panose="020F0704030504030204" pitchFamily="34" charset="0"/>
              </a:rPr>
            </a:br>
            <a:endParaRPr lang="en-US" sz="3600" dirty="0">
              <a:latin typeface="Arial Rounded MT Bold" panose="020F0704030504030204" pitchFamily="34" charset="0"/>
            </a:endParaRPr>
          </a:p>
          <a:p>
            <a:pPr marL="0" indent="0" algn="just">
              <a:buNone/>
            </a:pPr>
            <a:endParaRPr lang="en-US" sz="3200" dirty="0"/>
          </a:p>
        </p:txBody>
      </p:sp>
      <p:graphicFrame>
        <p:nvGraphicFramePr>
          <p:cNvPr id="9" name="Table 8"/>
          <p:cNvGraphicFramePr>
            <a:graphicFrameLocks noGrp="1"/>
          </p:cNvGraphicFramePr>
          <p:nvPr>
            <p:extLst>
              <p:ext uri="{D42A27DB-BD31-4B8C-83A1-F6EECF244321}">
                <p14:modId xmlns:p14="http://schemas.microsoft.com/office/powerpoint/2010/main" val="374656747"/>
              </p:ext>
            </p:extLst>
          </p:nvPr>
        </p:nvGraphicFramePr>
        <p:xfrm>
          <a:off x="1017845" y="2367418"/>
          <a:ext cx="8425414" cy="3526305"/>
        </p:xfrm>
        <a:graphic>
          <a:graphicData uri="http://schemas.openxmlformats.org/drawingml/2006/table">
            <a:tbl>
              <a:tblPr firstRow="1" bandRow="1">
                <a:tableStyleId>{5C22544A-7EE6-4342-B048-85BDC9FD1C3A}</a:tableStyleId>
              </a:tblPr>
              <a:tblGrid>
                <a:gridCol w="4212707"/>
                <a:gridCol w="4212707"/>
              </a:tblGrid>
              <a:tr h="872097">
                <a:tc>
                  <a:txBody>
                    <a:bodyPr/>
                    <a:lstStyle/>
                    <a:p>
                      <a:pPr algn="ctr"/>
                      <a:r>
                        <a:rPr lang="en-US" sz="2400" dirty="0" smtClean="0">
                          <a:solidFill>
                            <a:schemeClr val="tx1"/>
                          </a:solidFill>
                          <a:latin typeface="Arial Rounded MT Bold" panose="020F0704030504030204" pitchFamily="34" charset="0"/>
                        </a:rPr>
                        <a:t> Guardian</a:t>
                      </a:r>
                      <a:r>
                        <a:rPr lang="en-US" sz="2400" baseline="0" dirty="0" smtClean="0">
                          <a:solidFill>
                            <a:schemeClr val="tx1"/>
                          </a:solidFill>
                          <a:latin typeface="Arial Rounded MT Bold" panose="020F0704030504030204" pitchFamily="34" charset="0"/>
                        </a:rPr>
                        <a:t> Ad Litem</a:t>
                      </a:r>
                      <a:endParaRPr lang="en-US" sz="2400" dirty="0">
                        <a:solidFill>
                          <a:schemeClr val="tx1"/>
                        </a:solidFill>
                        <a:latin typeface="Arial Rounded MT Bold" panose="020F0704030504030204" pitchFamily="34" charset="0"/>
                      </a:endParaRPr>
                    </a:p>
                  </a:txBody>
                  <a:tcPr/>
                </a:tc>
                <a:tc>
                  <a:txBody>
                    <a:bodyPr/>
                    <a:lstStyle/>
                    <a:p>
                      <a:pPr algn="l"/>
                      <a:r>
                        <a:rPr lang="en-US" sz="2400" b="1" dirty="0" smtClean="0">
                          <a:solidFill>
                            <a:schemeClr val="tx1"/>
                          </a:solidFill>
                          <a:latin typeface="Arial Rounded MT Bold" panose="020F0704030504030204" pitchFamily="34" charset="0"/>
                        </a:rPr>
                        <a:t>Chapter 39 vs.</a:t>
                      </a:r>
                      <a:r>
                        <a:rPr lang="en-US" sz="2400" b="1" baseline="0" dirty="0" smtClean="0">
                          <a:solidFill>
                            <a:schemeClr val="tx1"/>
                          </a:solidFill>
                          <a:latin typeface="Arial Rounded MT Bold" panose="020F0704030504030204" pitchFamily="34" charset="0"/>
                        </a:rPr>
                        <a:t> Chapter 61 Proceeding</a:t>
                      </a:r>
                      <a:endParaRPr lang="en-US" sz="2400" b="1" dirty="0">
                        <a:solidFill>
                          <a:schemeClr val="tx1"/>
                        </a:solidFill>
                        <a:latin typeface="Arial Rounded MT Bold" panose="020F0704030504030204" pitchFamily="34" charset="0"/>
                      </a:endParaRPr>
                    </a:p>
                  </a:txBody>
                  <a:tcPr/>
                </a:tc>
              </a:tr>
              <a:tr h="1023766">
                <a:tc>
                  <a:txBody>
                    <a:bodyPr/>
                    <a:lstStyle/>
                    <a:p>
                      <a:pPr algn="ctr"/>
                      <a:r>
                        <a:rPr lang="en-US" sz="2400" b="1" dirty="0" smtClean="0">
                          <a:solidFill>
                            <a:schemeClr val="tx1"/>
                          </a:solidFill>
                          <a:latin typeface="Arial Rounded MT Bold" panose="020F0704030504030204" pitchFamily="34" charset="0"/>
                        </a:rPr>
                        <a:t>Appearance of </a:t>
                      </a:r>
                    </a:p>
                    <a:p>
                      <a:pPr algn="ctr"/>
                      <a:r>
                        <a:rPr lang="en-US" sz="2400" b="1" dirty="0" smtClean="0">
                          <a:solidFill>
                            <a:schemeClr val="tx1"/>
                          </a:solidFill>
                          <a:latin typeface="Arial Rounded MT Bold" panose="020F0704030504030204" pitchFamily="34" charset="0"/>
                        </a:rPr>
                        <a:t>Children</a:t>
                      </a:r>
                      <a:r>
                        <a:rPr lang="en-US" sz="2400" b="1" baseline="0" dirty="0" smtClean="0">
                          <a:solidFill>
                            <a:schemeClr val="tx1"/>
                          </a:solidFill>
                          <a:latin typeface="Arial Rounded MT Bold" panose="020F0704030504030204" pitchFamily="34" charset="0"/>
                        </a:rPr>
                        <a:t> in Court</a:t>
                      </a:r>
                    </a:p>
                  </a:txBody>
                  <a:tcPr/>
                </a:tc>
                <a:tc>
                  <a:txBody>
                    <a:bodyPr/>
                    <a:lstStyle/>
                    <a:p>
                      <a:pPr algn="l"/>
                      <a:r>
                        <a:rPr lang="en-US" sz="2400" b="1" dirty="0" smtClean="0">
                          <a:latin typeface="Arial Rounded MT Bold" panose="020F0704030504030204" pitchFamily="34" charset="0"/>
                        </a:rPr>
                        <a:t>Fla. R</a:t>
                      </a:r>
                      <a:r>
                        <a:rPr lang="en-US" sz="2400" b="1" smtClean="0">
                          <a:latin typeface="Arial Rounded MT Bold" panose="020F0704030504030204" pitchFamily="34" charset="0"/>
                        </a:rPr>
                        <a:t>.</a:t>
                      </a:r>
                      <a:r>
                        <a:rPr lang="en-US" sz="2400" b="1" baseline="0" smtClean="0">
                          <a:latin typeface="Arial Rounded MT Bold" panose="020F0704030504030204" pitchFamily="34" charset="0"/>
                        </a:rPr>
                        <a:t> </a:t>
                      </a:r>
                      <a:r>
                        <a:rPr lang="en-US" sz="2400" b="1" smtClean="0">
                          <a:latin typeface="Arial Rounded MT Bold" panose="020F0704030504030204" pitchFamily="34" charset="0"/>
                        </a:rPr>
                        <a:t>Juv</a:t>
                      </a:r>
                      <a:r>
                        <a:rPr lang="en-US" sz="2400" b="1" dirty="0" smtClean="0">
                          <a:latin typeface="Arial Rounded MT Bold" panose="020F0704030504030204" pitchFamily="34" charset="0"/>
                        </a:rPr>
                        <a:t>. P.</a:t>
                      </a:r>
                      <a:r>
                        <a:rPr lang="en-US" sz="2400" b="1" baseline="0" dirty="0" smtClean="0">
                          <a:latin typeface="Arial Rounded MT Bold" panose="020F0704030504030204" pitchFamily="34" charset="0"/>
                        </a:rPr>
                        <a:t>  8.100</a:t>
                      </a:r>
                    </a:p>
                    <a:p>
                      <a:pPr algn="l"/>
                      <a:r>
                        <a:rPr lang="en-US" sz="2400" b="1" baseline="0" dirty="0" smtClean="0">
                          <a:latin typeface="Arial Rounded MT Bold" panose="020F0704030504030204" pitchFamily="34" charset="0"/>
                        </a:rPr>
                        <a:t>vs. Fla. Fam. L. R. P. 12.407</a:t>
                      </a:r>
                      <a:endParaRPr lang="en-US" sz="2400" b="1" dirty="0">
                        <a:latin typeface="Arial Rounded MT Bold" panose="020F0704030504030204" pitchFamily="34" charset="0"/>
                      </a:endParaRPr>
                    </a:p>
                  </a:txBody>
                  <a:tcPr/>
                </a:tc>
              </a:tr>
              <a:tr h="1630442">
                <a:tc>
                  <a:txBody>
                    <a:bodyPr/>
                    <a:lstStyle/>
                    <a:p>
                      <a:pPr algn="ctr"/>
                      <a:r>
                        <a:rPr lang="en-US" sz="2400" b="1" dirty="0" smtClean="0">
                          <a:solidFill>
                            <a:schemeClr val="tx1"/>
                          </a:solidFill>
                          <a:latin typeface="Arial Rounded MT Bold" panose="020F0704030504030204" pitchFamily="34" charset="0"/>
                        </a:rPr>
                        <a:t>Attorneys’ Fees</a:t>
                      </a:r>
                      <a:endParaRPr lang="en-US" sz="2400" b="1" dirty="0">
                        <a:solidFill>
                          <a:schemeClr val="tx1"/>
                        </a:solidFill>
                        <a:latin typeface="Arial Rounded MT Bold" panose="020F0704030504030204" pitchFamily="34" charset="0"/>
                      </a:endParaRPr>
                    </a:p>
                  </a:txBody>
                  <a:tcPr/>
                </a:tc>
                <a:tc>
                  <a:txBody>
                    <a:bodyPr/>
                    <a:lstStyle/>
                    <a:p>
                      <a:pPr algn="l"/>
                      <a:r>
                        <a:rPr lang="en-US" sz="2400" b="1" dirty="0" smtClean="0">
                          <a:latin typeface="Arial Rounded MT Bold" panose="020F0704030504030204" pitchFamily="34" charset="0"/>
                        </a:rPr>
                        <a:t>Chapter</a:t>
                      </a:r>
                      <a:r>
                        <a:rPr lang="en-US" sz="2400" b="1" baseline="0" dirty="0" smtClean="0">
                          <a:latin typeface="Arial Rounded MT Bold" panose="020F0704030504030204" pitchFamily="34" charset="0"/>
                        </a:rPr>
                        <a:t> 61, Fla. Stat.</a:t>
                      </a:r>
                    </a:p>
                    <a:p>
                      <a:pPr algn="l"/>
                      <a:r>
                        <a:rPr lang="en-US" sz="2400" b="1" baseline="0" dirty="0" smtClean="0">
                          <a:latin typeface="Arial Rounded MT Bold" panose="020F0704030504030204" pitchFamily="34" charset="0"/>
                        </a:rPr>
                        <a:t>Chapter 39, Fla. Stat.</a:t>
                      </a:r>
                    </a:p>
                    <a:p>
                      <a:pPr algn="l"/>
                      <a:r>
                        <a:rPr lang="en-US" sz="2400" b="1" baseline="0" dirty="0" smtClean="0">
                          <a:latin typeface="Arial Rounded MT Bold" panose="020F0704030504030204" pitchFamily="34" charset="0"/>
                        </a:rPr>
                        <a:t>Chapter 741, Fla. </a:t>
                      </a:r>
                      <a:r>
                        <a:rPr lang="en-US" sz="2400" b="1" baseline="0" smtClean="0">
                          <a:latin typeface="Arial Rounded MT Bold" panose="020F0704030504030204" pitchFamily="34" charset="0"/>
                        </a:rPr>
                        <a:t>Stat.</a:t>
                      </a:r>
                      <a:endParaRPr lang="en-US" sz="2400" b="1" dirty="0">
                        <a:latin typeface="Arial Rounded MT Bold" panose="020F0704030504030204" pitchFamily="34" charset="0"/>
                      </a:endParaRPr>
                    </a:p>
                  </a:txBody>
                  <a:tcPr/>
                </a:tc>
              </a:tr>
            </a:tbl>
          </a:graphicData>
        </a:graphic>
      </p:graphicFrame>
    </p:spTree>
    <p:extLst>
      <p:ext uri="{BB962C8B-B14F-4D97-AF65-F5344CB8AC3E}">
        <p14:creationId xmlns:p14="http://schemas.microsoft.com/office/powerpoint/2010/main" val="3225727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panose="020F0704030504030204" pitchFamily="34" charset="0"/>
              </a:rPr>
              <a:t>Case law - GAL</a:t>
            </a:r>
            <a:endParaRPr lang="en-US" sz="4400" dirty="0"/>
          </a:p>
        </p:txBody>
      </p:sp>
      <p:sp>
        <p:nvSpPr>
          <p:cNvPr id="3" name="Content Placeholder 2"/>
          <p:cNvSpPr>
            <a:spLocks noGrp="1"/>
          </p:cNvSpPr>
          <p:nvPr>
            <p:ph idx="1"/>
          </p:nvPr>
        </p:nvSpPr>
        <p:spPr>
          <a:xfrm>
            <a:off x="677334" y="1660417"/>
            <a:ext cx="8596668" cy="4350348"/>
          </a:xfrm>
        </p:spPr>
        <p:txBody>
          <a:bodyPr>
            <a:noAutofit/>
          </a:bodyPr>
          <a:lstStyle/>
          <a:p>
            <a:pPr marL="0" indent="0">
              <a:buNone/>
            </a:pPr>
            <a:r>
              <a:rPr lang="en-US" sz="3600" dirty="0">
                <a:solidFill>
                  <a:schemeClr val="tx1"/>
                </a:solidFill>
                <a:latin typeface="Arial Rounded MT Bold" panose="020F0704030504030204" pitchFamily="34" charset="0"/>
              </a:rPr>
              <a:t/>
            </a:r>
            <a:br>
              <a:rPr lang="en-US" sz="3600" dirty="0">
                <a:solidFill>
                  <a:schemeClr val="tx1"/>
                </a:solidFill>
                <a:latin typeface="Arial Rounded MT Bold" panose="020F0704030504030204" pitchFamily="34" charset="0"/>
              </a:rPr>
            </a:br>
            <a:endParaRPr lang="en-US" sz="3600" dirty="0">
              <a:latin typeface="Arial Rounded MT Bold" panose="020F0704030504030204" pitchFamily="34" charset="0"/>
            </a:endParaRPr>
          </a:p>
          <a:p>
            <a:pPr marL="0" indent="0" algn="just">
              <a:buNone/>
            </a:pP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245734143"/>
              </p:ext>
            </p:extLst>
          </p:nvPr>
        </p:nvGraphicFramePr>
        <p:xfrm>
          <a:off x="1029270" y="1621197"/>
          <a:ext cx="8128000" cy="3905844"/>
        </p:xfrm>
        <a:graphic>
          <a:graphicData uri="http://schemas.openxmlformats.org/drawingml/2006/table">
            <a:tbl>
              <a:tblPr firstRow="1" bandRow="1">
                <a:tableStyleId>{5940675A-B579-460E-94D1-54222C63F5DA}</a:tableStyleId>
              </a:tblPr>
              <a:tblGrid>
                <a:gridCol w="8128000"/>
              </a:tblGrid>
              <a:tr h="1026111">
                <a:tc>
                  <a:txBody>
                    <a:bodyPr/>
                    <a:lstStyle/>
                    <a:p>
                      <a:pPr algn="l"/>
                      <a:r>
                        <a:rPr lang="en-US" sz="2800" i="1" kern="1200" dirty="0" smtClean="0">
                          <a:solidFill>
                            <a:schemeClr val="tx1"/>
                          </a:solidFill>
                          <a:effectLst/>
                          <a:latin typeface="Arial Rounded MT Bold" panose="020F0704030504030204" pitchFamily="34" charset="0"/>
                          <a:ea typeface="+mn-ea"/>
                          <a:cs typeface="+mn-cs"/>
                        </a:rPr>
                        <a:t>O’Connor v. State, Dep’t of Health &amp; Rehab. Servs</a:t>
                      </a:r>
                      <a:r>
                        <a:rPr lang="en-US" sz="2800" kern="1200" dirty="0" smtClean="0">
                          <a:solidFill>
                            <a:schemeClr val="tx1"/>
                          </a:solidFill>
                          <a:effectLst/>
                          <a:latin typeface="Arial Rounded MT Bold" panose="020F0704030504030204" pitchFamily="34" charset="0"/>
                          <a:ea typeface="+mn-ea"/>
                          <a:cs typeface="+mn-cs"/>
                        </a:rPr>
                        <a:t>., 680 So. 2d 1137 (Fla. 3d DCA 1996)</a:t>
                      </a:r>
                      <a:endParaRPr lang="en-US" sz="2800" dirty="0">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2879733">
                <a:tc>
                  <a:txBody>
                    <a:bodyPr/>
                    <a:lstStyle/>
                    <a:p>
                      <a:pPr algn="just"/>
                      <a:endParaRPr lang="en-US" sz="2400" baseline="0" dirty="0" smtClean="0">
                        <a:latin typeface="Arial Rounded MT Bold" panose="020F0704030504030204" pitchFamily="34" charset="0"/>
                      </a:endParaRPr>
                    </a:p>
                    <a:p>
                      <a:pPr algn="just"/>
                      <a:r>
                        <a:rPr lang="en-US" sz="2400" baseline="0" dirty="0" smtClean="0">
                          <a:latin typeface="Arial Rounded MT Bold" panose="020F0704030504030204" pitchFamily="34" charset="0"/>
                        </a:rPr>
                        <a:t>Third District Court of Appeal </a:t>
                      </a:r>
                      <a:r>
                        <a:rPr lang="en-US" sz="2400" kern="1200" dirty="0" smtClean="0">
                          <a:solidFill>
                            <a:schemeClr val="tx1"/>
                          </a:solidFill>
                          <a:effectLst/>
                          <a:latin typeface="Arial Rounded MT Bold" panose="020F0704030504030204" pitchFamily="34" charset="0"/>
                          <a:ea typeface="+mn-ea"/>
                          <a:cs typeface="+mn-cs"/>
                        </a:rPr>
                        <a:t>held that the statute governing authority of guardian ad litems in dissolution, modification, parental responsibility, custody, or visitation cases did not apply to action to terminate parental rights prosecuted by guardian ad litem.</a:t>
                      </a:r>
                      <a:endParaRPr lang="en-US" sz="2400" dirty="0">
                        <a:latin typeface="Arial Rounded MT Bold" panose="020F0704030504030204" pitchFamily="34" charset="0"/>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746858642"/>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panose="020F0704030504030204" pitchFamily="34" charset="0"/>
              </a:rPr>
              <a:t>Case law – One Family Division </a:t>
            </a:r>
            <a:endParaRPr lang="en-US" sz="4400" dirty="0"/>
          </a:p>
        </p:txBody>
      </p:sp>
      <p:sp>
        <p:nvSpPr>
          <p:cNvPr id="3" name="Content Placeholder 2"/>
          <p:cNvSpPr>
            <a:spLocks noGrp="1"/>
          </p:cNvSpPr>
          <p:nvPr>
            <p:ph idx="1"/>
          </p:nvPr>
        </p:nvSpPr>
        <p:spPr>
          <a:xfrm>
            <a:off x="677334" y="1660417"/>
            <a:ext cx="8596668" cy="4350348"/>
          </a:xfrm>
        </p:spPr>
        <p:txBody>
          <a:bodyPr>
            <a:noAutofit/>
          </a:bodyPr>
          <a:lstStyle/>
          <a:p>
            <a:pPr marL="0" indent="0">
              <a:buNone/>
            </a:pPr>
            <a:r>
              <a:rPr lang="en-US" sz="3600" dirty="0">
                <a:solidFill>
                  <a:schemeClr val="tx1"/>
                </a:solidFill>
                <a:latin typeface="Arial Rounded MT Bold" panose="020F0704030504030204" pitchFamily="34" charset="0"/>
              </a:rPr>
              <a:t/>
            </a:r>
            <a:br>
              <a:rPr lang="en-US" sz="3600" dirty="0">
                <a:solidFill>
                  <a:schemeClr val="tx1"/>
                </a:solidFill>
                <a:latin typeface="Arial Rounded MT Bold" panose="020F0704030504030204" pitchFamily="34" charset="0"/>
              </a:rPr>
            </a:br>
            <a:endParaRPr lang="en-US" sz="3600" dirty="0">
              <a:latin typeface="Arial Rounded MT Bold" panose="020F0704030504030204" pitchFamily="34" charset="0"/>
            </a:endParaRPr>
          </a:p>
          <a:p>
            <a:pPr marL="0" indent="0" algn="just">
              <a:buNone/>
            </a:pP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084583905"/>
              </p:ext>
            </p:extLst>
          </p:nvPr>
        </p:nvGraphicFramePr>
        <p:xfrm>
          <a:off x="428017" y="1478604"/>
          <a:ext cx="9358010" cy="5256482"/>
        </p:xfrm>
        <a:graphic>
          <a:graphicData uri="http://schemas.openxmlformats.org/drawingml/2006/table">
            <a:tbl>
              <a:tblPr firstRow="1" bandRow="1">
                <a:tableStyleId>{5940675A-B579-460E-94D1-54222C63F5DA}</a:tableStyleId>
              </a:tblPr>
              <a:tblGrid>
                <a:gridCol w="9358010"/>
              </a:tblGrid>
              <a:tr h="775922">
                <a:tc>
                  <a:txBody>
                    <a:bodyPr/>
                    <a:lstStyle/>
                    <a:p>
                      <a:pPr algn="l"/>
                      <a:r>
                        <a:rPr lang="en-US" sz="2800" i="1" kern="1200" dirty="0" smtClean="0">
                          <a:solidFill>
                            <a:schemeClr val="tx1"/>
                          </a:solidFill>
                          <a:effectLst/>
                          <a:latin typeface="Arial Rounded MT Bold" panose="020F0704030504030204" pitchFamily="34" charset="0"/>
                          <a:ea typeface="+mn-ea"/>
                          <a:cs typeface="+mn-cs"/>
                        </a:rPr>
                        <a:t>C.S. v. I.V</a:t>
                      </a:r>
                      <a:r>
                        <a:rPr lang="en-US" sz="2800" kern="1200" dirty="0" smtClean="0">
                          <a:solidFill>
                            <a:schemeClr val="tx1"/>
                          </a:solidFill>
                          <a:effectLst/>
                          <a:latin typeface="Arial Rounded MT Bold" panose="020F0704030504030204" pitchFamily="34" charset="0"/>
                          <a:ea typeface="+mn-ea"/>
                          <a:cs typeface="+mn-cs"/>
                        </a:rPr>
                        <a:t>., 899 So. 2d 444 (Fla. 4th DCA 2005) </a:t>
                      </a:r>
                      <a:endParaRPr lang="en-US" sz="2800" dirty="0">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r>
              <a:tr h="4438104">
                <a:tc>
                  <a:txBody>
                    <a:bodyPr/>
                    <a:lstStyle/>
                    <a:p>
                      <a:pPr lvl="0" algn="just"/>
                      <a:r>
                        <a:rPr lang="en-US" sz="2400" kern="1200" dirty="0" smtClean="0">
                          <a:solidFill>
                            <a:schemeClr val="tx1"/>
                          </a:solidFill>
                          <a:effectLst/>
                          <a:latin typeface="Arial Rounded MT Bold" panose="020F0704030504030204" pitchFamily="34" charset="0"/>
                          <a:ea typeface="+mn-ea"/>
                          <a:cs typeface="+mn-cs"/>
                        </a:rPr>
                        <a:t>Instead of filing a Chapter 39 petition for termination of parental rights, the former husband filed an untimely notice of appeal.   </a:t>
                      </a:r>
                    </a:p>
                    <a:p>
                      <a:pPr lvl="0" algn="just"/>
                      <a:endParaRPr lang="en-US" sz="2400" kern="1200" dirty="0" smtClean="0">
                        <a:solidFill>
                          <a:schemeClr val="tx1"/>
                        </a:solidFill>
                        <a:effectLst/>
                        <a:latin typeface="Arial Rounded MT Bold" panose="020F0704030504030204" pitchFamily="34" charset="0"/>
                        <a:ea typeface="+mn-ea"/>
                        <a:cs typeface="+mn-cs"/>
                      </a:endParaRPr>
                    </a:p>
                    <a:p>
                      <a:pPr lvl="0" algn="just"/>
                      <a:r>
                        <a:rPr lang="en-US" sz="2400" kern="1200" dirty="0" smtClean="0">
                          <a:solidFill>
                            <a:schemeClr val="tx1"/>
                          </a:solidFill>
                          <a:effectLst/>
                          <a:latin typeface="Arial Rounded MT Bold" panose="020F0704030504030204" pitchFamily="34" charset="0"/>
                          <a:ea typeface="+mn-ea"/>
                          <a:cs typeface="+mn-cs"/>
                        </a:rPr>
                        <a:t>In this case, the appellate court noted:</a:t>
                      </a:r>
                    </a:p>
                    <a:p>
                      <a:pPr algn="just"/>
                      <a:r>
                        <a:rPr lang="en-US" sz="2400" kern="1200" dirty="0" smtClean="0">
                          <a:solidFill>
                            <a:schemeClr val="tx1"/>
                          </a:solidFill>
                          <a:effectLst/>
                          <a:latin typeface="Arial Rounded MT Bold" panose="020F0704030504030204" pitchFamily="34" charset="0"/>
                          <a:ea typeface="+mn-ea"/>
                          <a:cs typeface="+mn-cs"/>
                        </a:rPr>
                        <a:t>“This case provides a perfect example of the procedural quagmire faced by litigants in attempting to navigate the legal system within the independent divisions of the court.  It is for this very reason that our supreme court has advocated the establishment of a Unified Family Court where one judge can resolve the various legal issues affecting one family.”</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effectLst/>
                        <a:latin typeface="Arial Rounded MT Bold" panose="020F0704030504030204" pitchFamily="34" charset="0"/>
                        <a:ea typeface="+mn-ea"/>
                        <a:cs typeface="+mn-cs"/>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72634429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32188"/>
            <a:ext cx="5429644" cy="1134838"/>
          </a:xfrm>
        </p:spPr>
        <p:txBody>
          <a:bodyPr>
            <a:normAutofit/>
          </a:bodyPr>
          <a:lstStyle/>
          <a:p>
            <a:pPr algn="ctr"/>
            <a:r>
              <a:rPr lang="en-US" sz="4400" dirty="0" smtClean="0">
                <a:solidFill>
                  <a:srgbClr val="FF0000"/>
                </a:solidFill>
                <a:latin typeface="Arial Rounded MT Bold" panose="020F0704030504030204" pitchFamily="34" charset="0"/>
              </a:rPr>
              <a:t>Question</a:t>
            </a:r>
            <a:endParaRPr lang="en-US" sz="4400" dirty="0"/>
          </a:p>
        </p:txBody>
      </p:sp>
      <p:sp>
        <p:nvSpPr>
          <p:cNvPr id="3" name="Content Placeholder 2"/>
          <p:cNvSpPr>
            <a:spLocks noGrp="1"/>
          </p:cNvSpPr>
          <p:nvPr>
            <p:ph idx="1"/>
          </p:nvPr>
        </p:nvSpPr>
        <p:spPr>
          <a:xfrm>
            <a:off x="677334" y="2634444"/>
            <a:ext cx="8596668" cy="3256609"/>
          </a:xfrm>
        </p:spPr>
        <p:txBody>
          <a:bodyPr>
            <a:noAutofit/>
          </a:bodyPr>
          <a:lstStyle/>
          <a:p>
            <a:pPr marL="0" indent="0" algn="just">
              <a:buNone/>
            </a:pPr>
            <a:r>
              <a:rPr lang="en-US" sz="3600" dirty="0" smtClean="0">
                <a:solidFill>
                  <a:schemeClr val="tx1"/>
                </a:solidFill>
                <a:latin typeface="Arial Rounded MT Bold" panose="020F0704030504030204" pitchFamily="34" charset="0"/>
              </a:rPr>
              <a:t>Did you know that there is a Florida </a:t>
            </a:r>
            <a:r>
              <a:rPr lang="en-US" sz="3600" dirty="0">
                <a:solidFill>
                  <a:schemeClr val="tx1"/>
                </a:solidFill>
                <a:latin typeface="Arial Rounded MT Bold" panose="020F0704030504030204" pitchFamily="34" charset="0"/>
              </a:rPr>
              <a:t>Family Law Rule of Procedure </a:t>
            </a:r>
            <a:r>
              <a:rPr lang="en-US" sz="3600" dirty="0" smtClean="0">
                <a:solidFill>
                  <a:schemeClr val="tx1"/>
                </a:solidFill>
                <a:latin typeface="Arial Rounded MT Bold" panose="020F0704030504030204" pitchFamily="34" charset="0"/>
              </a:rPr>
              <a:t>which provides </a:t>
            </a:r>
            <a:r>
              <a:rPr lang="en-US" sz="3600" dirty="0">
                <a:solidFill>
                  <a:schemeClr val="tx1"/>
                </a:solidFill>
                <a:latin typeface="Arial Rounded MT Bold" panose="020F0704030504030204" pitchFamily="34" charset="0"/>
              </a:rPr>
              <a:t>that all related cases must be handled before one judge unless impractical</a:t>
            </a:r>
            <a:r>
              <a:rPr lang="en-US" sz="3600" dirty="0" smtClean="0">
                <a:solidFill>
                  <a:schemeClr val="tx1"/>
                </a:solidFill>
                <a:latin typeface="Arial Rounded MT Bold" panose="020F0704030504030204" pitchFamily="34" charset="0"/>
              </a:rPr>
              <a:t>?</a:t>
            </a:r>
          </a:p>
          <a:p>
            <a:pPr marL="0" indent="0">
              <a:buNone/>
            </a:pPr>
            <a:r>
              <a:rPr lang="en-US" sz="3200" dirty="0">
                <a:solidFill>
                  <a:schemeClr val="tx1"/>
                </a:solidFill>
                <a:latin typeface="Arial Rounded MT Bold" panose="020F0704030504030204" pitchFamily="34" charset="0"/>
              </a:rPr>
              <a:t>	</a:t>
            </a:r>
            <a:br>
              <a:rPr lang="en-US" sz="3200" dirty="0">
                <a:solidFill>
                  <a:schemeClr val="tx1"/>
                </a:solidFill>
                <a:latin typeface="Arial Rounded MT Bold" panose="020F0704030504030204" pitchFamily="34" charset="0"/>
              </a:rPr>
            </a:br>
            <a:endParaRPr lang="en-US" sz="3200" dirty="0"/>
          </a:p>
        </p:txBody>
      </p:sp>
      <p:pic>
        <p:nvPicPr>
          <p:cNvPr id="4" name="Picture 2" descr="Image result for what is your ans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8138" y="217240"/>
            <a:ext cx="2100360" cy="210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12505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panose="020F0704030504030204" pitchFamily="34" charset="0"/>
              </a:rPr>
              <a:t>Case law – Prior Knowledge</a:t>
            </a:r>
            <a:endParaRPr lang="en-US" sz="4400" dirty="0"/>
          </a:p>
        </p:txBody>
      </p:sp>
      <p:sp>
        <p:nvSpPr>
          <p:cNvPr id="3" name="Content Placeholder 2"/>
          <p:cNvSpPr>
            <a:spLocks noGrp="1"/>
          </p:cNvSpPr>
          <p:nvPr>
            <p:ph idx="1"/>
          </p:nvPr>
        </p:nvSpPr>
        <p:spPr>
          <a:xfrm>
            <a:off x="677334" y="1660417"/>
            <a:ext cx="8596668" cy="4350348"/>
          </a:xfrm>
        </p:spPr>
        <p:txBody>
          <a:bodyPr>
            <a:noAutofit/>
          </a:bodyPr>
          <a:lstStyle/>
          <a:p>
            <a:pPr marL="0" indent="0">
              <a:buNone/>
            </a:pPr>
            <a:r>
              <a:rPr lang="en-US" sz="3600" dirty="0">
                <a:solidFill>
                  <a:schemeClr val="tx1"/>
                </a:solidFill>
                <a:latin typeface="Arial Rounded MT Bold" panose="020F0704030504030204" pitchFamily="34" charset="0"/>
              </a:rPr>
              <a:t/>
            </a:r>
            <a:br>
              <a:rPr lang="en-US" sz="3600" dirty="0">
                <a:solidFill>
                  <a:schemeClr val="tx1"/>
                </a:solidFill>
                <a:latin typeface="Arial Rounded MT Bold" panose="020F0704030504030204" pitchFamily="34" charset="0"/>
              </a:rPr>
            </a:br>
            <a:endParaRPr lang="en-US" sz="3600" dirty="0">
              <a:latin typeface="Arial Rounded MT Bold" panose="020F0704030504030204" pitchFamily="34" charset="0"/>
            </a:endParaRPr>
          </a:p>
          <a:p>
            <a:pPr marL="0" indent="0" algn="just">
              <a:buNone/>
            </a:pP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974241009"/>
              </p:ext>
            </p:extLst>
          </p:nvPr>
        </p:nvGraphicFramePr>
        <p:xfrm>
          <a:off x="428017" y="1478604"/>
          <a:ext cx="9358010" cy="4751604"/>
        </p:xfrm>
        <a:graphic>
          <a:graphicData uri="http://schemas.openxmlformats.org/drawingml/2006/table">
            <a:tbl>
              <a:tblPr firstRow="1" bandRow="1">
                <a:tableStyleId>{5940675A-B579-460E-94D1-54222C63F5DA}</a:tableStyleId>
              </a:tblPr>
              <a:tblGrid>
                <a:gridCol w="9358010"/>
              </a:tblGrid>
              <a:tr h="466014">
                <a:tc>
                  <a:txBody>
                    <a:bodyPr/>
                    <a:lstStyle/>
                    <a:p>
                      <a:pPr algn="l"/>
                      <a:r>
                        <a:rPr lang="en-US" sz="2800" i="1" kern="1200" dirty="0" smtClean="0">
                          <a:solidFill>
                            <a:schemeClr val="tx1"/>
                          </a:solidFill>
                          <a:effectLst/>
                          <a:latin typeface="Arial Rounded MT Bold" panose="020F0704030504030204" pitchFamily="34" charset="0"/>
                          <a:ea typeface="+mn-ea"/>
                          <a:cs typeface="+mn-cs"/>
                        </a:rPr>
                        <a:t>Coe v. Coe</a:t>
                      </a:r>
                      <a:r>
                        <a:rPr lang="en-US" sz="2800" kern="1200" dirty="0" smtClean="0">
                          <a:solidFill>
                            <a:schemeClr val="tx1"/>
                          </a:solidFill>
                          <a:effectLst/>
                          <a:latin typeface="Arial Rounded MT Bold" panose="020F0704030504030204" pitchFamily="34" charset="0"/>
                          <a:ea typeface="+mn-ea"/>
                          <a:cs typeface="+mn-cs"/>
                        </a:rPr>
                        <a:t>, 39 So. 3d 542, 543 (Fla. 2d DCA 2010)</a:t>
                      </a:r>
                      <a:endParaRPr lang="en-US" sz="2800" dirty="0">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r>
              <a:tr h="4233444">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effectLst/>
                        <a:latin typeface="Arial Rounded MT Bold" panose="020F0704030504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effectLst/>
                          <a:latin typeface="Arial Rounded MT Bold" panose="020F0704030504030204" pitchFamily="34" charset="0"/>
                          <a:ea typeface="+mn-ea"/>
                          <a:cs typeface="+mn-cs"/>
                        </a:rPr>
                        <a:t>The appellate court held that a trial court could not base its decision to grant former wife a permanent injunction against domestic violence on observations it made during a three-day custody hearing in postdissolution of marriage proceedings.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effectLst/>
                        <a:latin typeface="Arial Rounded MT Bold" panose="020F0704030504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effectLst/>
                          <a:latin typeface="Arial Rounded MT Bold" panose="020F0704030504030204" pitchFamily="34" charset="0"/>
                          <a:ea typeface="+mn-ea"/>
                          <a:cs typeface="+mn-cs"/>
                        </a:rPr>
                        <a:t>The trial court’s observations in the custody matter were not part of the record in the proceeding on wife’s petition for an injunction against domestic violence.  Further, the trial court did not follow the procedure for taking judicial notice of records and proceedings in the custody matter. </a:t>
                      </a: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33634103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panose="020F0704030504030204" pitchFamily="34" charset="0"/>
              </a:rPr>
              <a:t>Case law – Conflict in Orders </a:t>
            </a:r>
            <a:endParaRPr lang="en-US" sz="4400" dirty="0"/>
          </a:p>
        </p:txBody>
      </p:sp>
      <p:sp>
        <p:nvSpPr>
          <p:cNvPr id="3" name="Content Placeholder 2"/>
          <p:cNvSpPr>
            <a:spLocks noGrp="1"/>
          </p:cNvSpPr>
          <p:nvPr>
            <p:ph idx="1"/>
          </p:nvPr>
        </p:nvSpPr>
        <p:spPr>
          <a:xfrm>
            <a:off x="677334" y="1660417"/>
            <a:ext cx="8596668" cy="4350348"/>
          </a:xfrm>
        </p:spPr>
        <p:txBody>
          <a:bodyPr>
            <a:noAutofit/>
          </a:bodyPr>
          <a:lstStyle/>
          <a:p>
            <a:pPr marL="0" indent="0">
              <a:buNone/>
            </a:pPr>
            <a:r>
              <a:rPr lang="en-US" sz="3600" dirty="0">
                <a:solidFill>
                  <a:schemeClr val="tx1"/>
                </a:solidFill>
                <a:latin typeface="Arial Rounded MT Bold" panose="020F0704030504030204" pitchFamily="34" charset="0"/>
              </a:rPr>
              <a:t/>
            </a:r>
            <a:br>
              <a:rPr lang="en-US" sz="3600" dirty="0">
                <a:solidFill>
                  <a:schemeClr val="tx1"/>
                </a:solidFill>
                <a:latin typeface="Arial Rounded MT Bold" panose="020F0704030504030204" pitchFamily="34" charset="0"/>
              </a:rPr>
            </a:br>
            <a:endParaRPr lang="en-US" sz="3600" dirty="0">
              <a:latin typeface="Arial Rounded MT Bold" panose="020F0704030504030204" pitchFamily="34" charset="0"/>
            </a:endParaRPr>
          </a:p>
          <a:p>
            <a:pPr marL="0" indent="0" algn="just">
              <a:buNone/>
            </a:pP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726903543"/>
              </p:ext>
            </p:extLst>
          </p:nvPr>
        </p:nvGraphicFramePr>
        <p:xfrm>
          <a:off x="428017" y="1478604"/>
          <a:ext cx="9358010" cy="4886199"/>
        </p:xfrm>
        <a:graphic>
          <a:graphicData uri="http://schemas.openxmlformats.org/drawingml/2006/table">
            <a:tbl>
              <a:tblPr firstRow="1" bandRow="1">
                <a:tableStyleId>{5940675A-B579-460E-94D1-54222C63F5DA}</a:tableStyleId>
              </a:tblPr>
              <a:tblGrid>
                <a:gridCol w="9358010"/>
              </a:tblGrid>
              <a:tr h="753449">
                <a:tc>
                  <a:txBody>
                    <a:bodyPr/>
                    <a:lstStyle/>
                    <a:p>
                      <a:pPr algn="l"/>
                      <a:r>
                        <a:rPr lang="en-US" sz="2400" i="1" kern="1200" dirty="0" smtClean="0">
                          <a:solidFill>
                            <a:schemeClr val="tx1"/>
                          </a:solidFill>
                          <a:effectLst/>
                          <a:latin typeface="Arial Rounded MT Bold" panose="020F0704030504030204" pitchFamily="34" charset="0"/>
                          <a:ea typeface="+mn-ea"/>
                          <a:cs typeface="+mn-cs"/>
                        </a:rPr>
                        <a:t>Department of Children and Families v. D.B.D</a:t>
                      </a:r>
                      <a:r>
                        <a:rPr lang="en-US" sz="2400" kern="1200" dirty="0" smtClean="0">
                          <a:solidFill>
                            <a:schemeClr val="tx1"/>
                          </a:solidFill>
                          <a:effectLst/>
                          <a:latin typeface="Arial Rounded MT Bold" panose="020F0704030504030204" pitchFamily="34" charset="0"/>
                          <a:ea typeface="+mn-ea"/>
                          <a:cs typeface="+mn-cs"/>
                        </a:rPr>
                        <a:t>., 42 So. 3d 916 (Fla. 4th DCA 2010) </a:t>
                      </a:r>
                      <a:endParaRPr lang="en-US" sz="2400" dirty="0">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r>
              <a:tr h="4063239">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effectLst/>
                        <a:latin typeface="Arial Rounded MT Bold" panose="020F0704030504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effectLst/>
                          <a:latin typeface="Arial Rounded MT Bold" panose="020F0704030504030204" pitchFamily="34" charset="0"/>
                          <a:ea typeface="+mn-ea"/>
                          <a:cs typeface="+mn-cs"/>
                        </a:rPr>
                        <a:t>The appellate court affirmed the family court judge’s decision to dismiss the dependency injunction based on section 39.504, Florida Statutes.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2400" kern="1200" dirty="0" smtClean="0">
                        <a:solidFill>
                          <a:schemeClr val="tx1"/>
                        </a:solidFill>
                        <a:effectLst/>
                        <a:latin typeface="Arial Rounded MT Bold" panose="020F0704030504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effectLst/>
                          <a:latin typeface="Arial Rounded MT Bold" panose="020F0704030504030204" pitchFamily="34" charset="0"/>
                          <a:ea typeface="+mn-ea"/>
                          <a:cs typeface="+mn-cs"/>
                        </a:rPr>
                        <a:t>In dissolving the injunction, the family court judge inquired why DCF sought an injunction under the statute when the mother had a remedy available to her in the pending family court case.  In addition, the judge who entered the injunction was not apprised of the pending proceedings in family court.</a:t>
                      </a: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4437840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789"/>
            <a:ext cx="8596668" cy="1538611"/>
          </a:xfrm>
        </p:spPr>
        <p:txBody>
          <a:bodyPr>
            <a:normAutofit/>
          </a:bodyPr>
          <a:lstStyle/>
          <a:p>
            <a:pPr algn="ctr"/>
            <a:r>
              <a:rPr lang="en-US" sz="4400" dirty="0" smtClean="0">
                <a:solidFill>
                  <a:srgbClr val="FF0000"/>
                </a:solidFill>
                <a:latin typeface="Arial Rounded MT Bold" panose="020F0704030504030204" pitchFamily="34" charset="0"/>
              </a:rPr>
              <a:t>Case law – Forum Shopping? </a:t>
            </a:r>
            <a:endParaRPr lang="en-US" sz="4400" dirty="0"/>
          </a:p>
        </p:txBody>
      </p:sp>
      <p:sp>
        <p:nvSpPr>
          <p:cNvPr id="3" name="Content Placeholder 2"/>
          <p:cNvSpPr>
            <a:spLocks noGrp="1"/>
          </p:cNvSpPr>
          <p:nvPr>
            <p:ph idx="1"/>
          </p:nvPr>
        </p:nvSpPr>
        <p:spPr>
          <a:xfrm>
            <a:off x="677334" y="1660417"/>
            <a:ext cx="8596668" cy="4350348"/>
          </a:xfrm>
        </p:spPr>
        <p:txBody>
          <a:bodyPr>
            <a:noAutofit/>
          </a:bodyPr>
          <a:lstStyle/>
          <a:p>
            <a:pPr marL="0" indent="0">
              <a:buNone/>
            </a:pPr>
            <a:r>
              <a:rPr lang="en-US" sz="3600" dirty="0">
                <a:solidFill>
                  <a:schemeClr val="tx1"/>
                </a:solidFill>
                <a:latin typeface="Arial Rounded MT Bold" panose="020F0704030504030204" pitchFamily="34" charset="0"/>
              </a:rPr>
              <a:t/>
            </a:r>
            <a:br>
              <a:rPr lang="en-US" sz="3600" dirty="0">
                <a:solidFill>
                  <a:schemeClr val="tx1"/>
                </a:solidFill>
                <a:latin typeface="Arial Rounded MT Bold" panose="020F0704030504030204" pitchFamily="34" charset="0"/>
              </a:rPr>
            </a:br>
            <a:endParaRPr lang="en-US" sz="3600" dirty="0">
              <a:latin typeface="Arial Rounded MT Bold" panose="020F0704030504030204" pitchFamily="34" charset="0"/>
            </a:endParaRPr>
          </a:p>
          <a:p>
            <a:pPr marL="0" indent="0" algn="just">
              <a:buNone/>
            </a:pP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679968902"/>
              </p:ext>
            </p:extLst>
          </p:nvPr>
        </p:nvGraphicFramePr>
        <p:xfrm>
          <a:off x="369651" y="1391055"/>
          <a:ext cx="9513651" cy="5188637"/>
        </p:xfrm>
        <a:graphic>
          <a:graphicData uri="http://schemas.openxmlformats.org/drawingml/2006/table">
            <a:tbl>
              <a:tblPr firstRow="1" bandRow="1">
                <a:tableStyleId>{5940675A-B579-460E-94D1-54222C63F5DA}</a:tableStyleId>
              </a:tblPr>
              <a:tblGrid>
                <a:gridCol w="9513651"/>
              </a:tblGrid>
              <a:tr h="894942">
                <a:tc>
                  <a:txBody>
                    <a:bodyPr/>
                    <a:lstStyle/>
                    <a:p>
                      <a:pPr algn="l"/>
                      <a:r>
                        <a:rPr lang="en-US" sz="2800" i="1" kern="1200" dirty="0" smtClean="0">
                          <a:solidFill>
                            <a:schemeClr val="tx1"/>
                          </a:solidFill>
                          <a:effectLst/>
                          <a:latin typeface="Arial Rounded MT Bold" panose="020F0704030504030204" pitchFamily="34" charset="0"/>
                          <a:ea typeface="+mn-ea"/>
                          <a:cs typeface="+mn-cs"/>
                        </a:rPr>
                        <a:t>Wolfson v. Wolfson</a:t>
                      </a:r>
                      <a:r>
                        <a:rPr lang="en-US" sz="2800" kern="1200" dirty="0" smtClean="0">
                          <a:solidFill>
                            <a:schemeClr val="tx1"/>
                          </a:solidFill>
                          <a:effectLst/>
                          <a:latin typeface="Arial Rounded MT Bold" panose="020F0704030504030204" pitchFamily="34" charset="0"/>
                          <a:ea typeface="+mn-ea"/>
                          <a:cs typeface="+mn-cs"/>
                        </a:rPr>
                        <a:t>, 185 So. 3d 1273 (Fla. 3d DCA 2016) </a:t>
                      </a:r>
                      <a:endParaRPr lang="en-US" sz="2800" dirty="0">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FF"/>
                    </a:solidFill>
                  </a:tcPr>
                </a:tc>
              </a:tr>
              <a:tr h="4243757">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effectLst/>
                        <a:latin typeface="Arial Rounded MT Bold" panose="020F0704030504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effectLst/>
                          <a:latin typeface="Arial Rounded MT Bold" panose="020F0704030504030204" pitchFamily="34" charset="0"/>
                          <a:ea typeface="+mn-ea"/>
                          <a:cs typeface="+mn-cs"/>
                        </a:rPr>
                        <a:t>Th</a:t>
                      </a:r>
                      <a:r>
                        <a:rPr lang="en-US" sz="2200" kern="1200" baseline="0" dirty="0" smtClean="0">
                          <a:solidFill>
                            <a:schemeClr val="tx1"/>
                          </a:solidFill>
                          <a:effectLst/>
                          <a:latin typeface="Arial Rounded MT Bold" panose="020F0704030504030204" pitchFamily="34" charset="0"/>
                          <a:ea typeface="+mn-ea"/>
                          <a:cs typeface="+mn-cs"/>
                        </a:rPr>
                        <a:t>e m</a:t>
                      </a:r>
                      <a:r>
                        <a:rPr lang="en-US" sz="2200" kern="1200" dirty="0" smtClean="0">
                          <a:solidFill>
                            <a:schemeClr val="tx1"/>
                          </a:solidFill>
                          <a:effectLst/>
                          <a:latin typeface="Arial Rounded MT Bold" panose="020F0704030504030204" pitchFamily="34" charset="0"/>
                          <a:ea typeface="+mn-ea"/>
                          <a:cs typeface="+mn-cs"/>
                        </a:rPr>
                        <a:t>other filed a private petition for dependency 12 days prior to a scheduled evidentiary hearing on modification issues after the appellate court denied her recusal of the  family trial court judge.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effectLst/>
                        <a:latin typeface="Arial Rounded MT Bold" panose="020F0704030504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effectLst/>
                          <a:latin typeface="Arial Rounded MT Bold" panose="020F0704030504030204" pitchFamily="34" charset="0"/>
                          <a:ea typeface="+mn-ea"/>
                          <a:cs typeface="+mn-cs"/>
                        </a:rPr>
                        <a:t>The filing of the dependency petition triggered the transfer of the case to the Unified Family Court Division and a new judge.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effectLst/>
                        <a:latin typeface="Arial Rounded MT Bold" panose="020F0704030504030204" pitchFamily="34"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1"/>
                          </a:solidFill>
                          <a:effectLst/>
                          <a:latin typeface="Arial Rounded MT Bold" panose="020F0704030504030204" pitchFamily="34" charset="0"/>
                          <a:ea typeface="+mn-ea"/>
                          <a:cs typeface="+mn-cs"/>
                        </a:rPr>
                        <a:t>While appellate court noted that the allegations in both pending petitions were the same, the court allowed the transfer given the matter would proceed to trial more quickly in Unified Family Court Division.</a:t>
                      </a:r>
                      <a:endParaRPr lang="en-US" sz="2400" dirty="0">
                        <a:latin typeface="Arial Rounded MT Bold" panose="020F0704030504030204" pitchFamily="34" charset="0"/>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095670320"/>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98617"/>
            <a:ext cx="8596668" cy="1320800"/>
          </a:xfrm>
        </p:spPr>
        <p:txBody>
          <a:bodyPr>
            <a:noAutofit/>
          </a:bodyPr>
          <a:lstStyle/>
          <a:p>
            <a:pPr algn="ctr"/>
            <a:r>
              <a:rPr lang="en-US" sz="4400" dirty="0" smtClean="0">
                <a:solidFill>
                  <a:srgbClr val="FF0000"/>
                </a:solidFill>
                <a:latin typeface="Arial Rounded MT Bold" panose="020F0704030504030204" pitchFamily="34" charset="0"/>
              </a:rPr>
              <a:t>Possible Expansion of UFC</a:t>
            </a:r>
            <a:br>
              <a:rPr lang="en-US" sz="4400" dirty="0" smtClean="0">
                <a:solidFill>
                  <a:srgbClr val="FF0000"/>
                </a:solidFill>
                <a:latin typeface="Arial Rounded MT Bold" panose="020F0704030504030204" pitchFamily="34" charset="0"/>
              </a:rPr>
            </a:br>
            <a:r>
              <a:rPr lang="en-US" sz="4400" dirty="0" smtClean="0">
                <a:solidFill>
                  <a:srgbClr val="FF0000"/>
                </a:solidFill>
                <a:latin typeface="Arial Rounded MT Bold" panose="020F0704030504030204" pitchFamily="34" charset="0"/>
              </a:rPr>
              <a:t/>
            </a:r>
            <a:br>
              <a:rPr lang="en-US" sz="4400" dirty="0" smtClean="0">
                <a:solidFill>
                  <a:srgbClr val="FF0000"/>
                </a:solidFill>
                <a:latin typeface="Arial Rounded MT Bold" panose="020F0704030504030204" pitchFamily="34" charset="0"/>
              </a:rPr>
            </a:br>
            <a:endParaRPr lang="en-US" sz="4400" dirty="0"/>
          </a:p>
        </p:txBody>
      </p:sp>
      <p:sp>
        <p:nvSpPr>
          <p:cNvPr id="3" name="Content Placeholder 2"/>
          <p:cNvSpPr>
            <a:spLocks noGrp="1"/>
          </p:cNvSpPr>
          <p:nvPr>
            <p:ph idx="1"/>
          </p:nvPr>
        </p:nvSpPr>
        <p:spPr>
          <a:xfrm>
            <a:off x="677334" y="1634707"/>
            <a:ext cx="9280282" cy="5755247"/>
          </a:xfrm>
        </p:spPr>
        <p:txBody>
          <a:bodyPr>
            <a:noAutofit/>
          </a:bodyPr>
          <a:lstStyle/>
          <a:p>
            <a:pPr marL="0" indent="0">
              <a:buNone/>
            </a:pPr>
            <a:endParaRPr lang="en-US" sz="3600" dirty="0">
              <a:solidFill>
                <a:schemeClr val="tx1"/>
              </a:solidFill>
              <a:latin typeface="Arial Rounded MT Bold" panose="020F0704030504030204" pitchFamily="34" charset="0"/>
            </a:endParaRPr>
          </a:p>
          <a:p>
            <a:pPr>
              <a:buFont typeface="Wingdings" panose="05000000000000000000" pitchFamily="2" charset="2"/>
              <a:buChar char="ü"/>
            </a:pPr>
            <a:r>
              <a:rPr lang="en-US" sz="3600" dirty="0" smtClean="0">
                <a:solidFill>
                  <a:schemeClr val="tx1"/>
                </a:solidFill>
                <a:latin typeface="Arial Rounded MT Bold" panose="020F0704030504030204" pitchFamily="34" charset="0"/>
              </a:rPr>
              <a:t>Guardianship proceedings (F.S. 744)</a:t>
            </a:r>
          </a:p>
          <a:p>
            <a:pPr>
              <a:buFont typeface="Wingdings" panose="05000000000000000000" pitchFamily="2" charset="2"/>
              <a:buChar char="ü"/>
            </a:pPr>
            <a:r>
              <a:rPr lang="en-US" sz="3600" dirty="0" err="1" smtClean="0">
                <a:solidFill>
                  <a:schemeClr val="tx1"/>
                </a:solidFill>
                <a:latin typeface="Arial Rounded MT Bold" panose="020F0704030504030204" pitchFamily="34" charset="0"/>
              </a:rPr>
              <a:t>Marchman</a:t>
            </a:r>
            <a:r>
              <a:rPr lang="en-US" sz="3600" dirty="0" smtClean="0">
                <a:solidFill>
                  <a:schemeClr val="tx1"/>
                </a:solidFill>
                <a:latin typeface="Arial Rounded MT Bold" panose="020F0704030504030204" pitchFamily="34" charset="0"/>
              </a:rPr>
              <a:t> proceedings (F.S. 397)</a:t>
            </a:r>
          </a:p>
          <a:p>
            <a:pPr>
              <a:buFont typeface="Wingdings" panose="05000000000000000000" pitchFamily="2" charset="2"/>
              <a:buChar char="ü"/>
            </a:pPr>
            <a:r>
              <a:rPr lang="en-US" sz="3600" dirty="0" smtClean="0">
                <a:solidFill>
                  <a:schemeClr val="tx1"/>
                </a:solidFill>
                <a:latin typeface="Arial Rounded MT Bold" panose="020F0704030504030204" pitchFamily="34" charset="0"/>
              </a:rPr>
              <a:t>General jurisdiction matters </a:t>
            </a:r>
          </a:p>
          <a:p>
            <a:pPr>
              <a:buFont typeface="Wingdings" panose="05000000000000000000" pitchFamily="2" charset="2"/>
              <a:buChar char="ü"/>
            </a:pPr>
            <a:r>
              <a:rPr lang="en-US" sz="3600" dirty="0" smtClean="0">
                <a:solidFill>
                  <a:schemeClr val="tx1"/>
                </a:solidFill>
                <a:latin typeface="Arial Rounded MT Bold" panose="020F0704030504030204" pitchFamily="34" charset="0"/>
              </a:rPr>
              <a:t>Criminal DV cases</a:t>
            </a:r>
          </a:p>
          <a:p>
            <a:pPr>
              <a:buFont typeface="Wingdings" panose="05000000000000000000" pitchFamily="2" charset="2"/>
              <a:buChar char="ü"/>
            </a:pPr>
            <a:endParaRPr lang="en-US" sz="3600" dirty="0">
              <a:latin typeface="Arial Rounded MT Bold" panose="020F0704030504030204" pitchFamily="34" charset="0"/>
            </a:endParaRPr>
          </a:p>
          <a:p>
            <a:pPr marL="0" indent="0" algn="just">
              <a:buNone/>
            </a:pPr>
            <a:endParaRPr lang="en-US" sz="3200" dirty="0"/>
          </a:p>
        </p:txBody>
      </p:sp>
    </p:spTree>
    <p:extLst>
      <p:ext uri="{BB962C8B-B14F-4D97-AF65-F5344CB8AC3E}">
        <p14:creationId xmlns:p14="http://schemas.microsoft.com/office/powerpoint/2010/main" val="116085506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panose="020F0704030504030204" pitchFamily="34" charset="0"/>
              </a:rPr>
              <a:t>UFC – Are you ready?</a:t>
            </a:r>
            <a:endParaRPr lang="en-US" sz="4400" dirty="0"/>
          </a:p>
        </p:txBody>
      </p:sp>
      <p:pic>
        <p:nvPicPr>
          <p:cNvPr id="6" name="Content Placeholder 5" descr="Bewildered-and-Loving-It.jpg"/>
          <p:cNvPicPr>
            <a:picLocks noGrp="1" noChangeAspect="1"/>
          </p:cNvPicPr>
          <p:nvPr>
            <p:ph idx="1"/>
          </p:nvPr>
        </p:nvPicPr>
        <p:blipFill>
          <a:blip r:embed="rId2">
            <a:extLst>
              <a:ext uri="{28A0092B-C50C-407E-A947-70E740481C1C}">
                <a14:useLocalDpi xmlns:a14="http://schemas.microsoft.com/office/drawing/2010/main" val="0"/>
              </a:ext>
            </a:extLst>
          </a:blip>
          <a:srcRect t="16775" b="16775"/>
          <a:stretch>
            <a:fillRect/>
          </a:stretch>
        </p:blipFill>
        <p:spPr>
          <a:xfrm>
            <a:off x="893510" y="2079529"/>
            <a:ext cx="8077802" cy="3646543"/>
          </a:xfrm>
        </p:spPr>
      </p:pic>
    </p:spTree>
    <p:extLst>
      <p:ext uri="{BB962C8B-B14F-4D97-AF65-F5344CB8AC3E}">
        <p14:creationId xmlns:p14="http://schemas.microsoft.com/office/powerpoint/2010/main" val="206844941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panose="020F0704030504030204" pitchFamily="34" charset="0"/>
              </a:rPr>
              <a:t>Answer</a:t>
            </a:r>
            <a:endParaRPr lang="en-US" sz="4400" dirty="0"/>
          </a:p>
        </p:txBody>
      </p:sp>
      <p:sp>
        <p:nvSpPr>
          <p:cNvPr id="3" name="Content Placeholder 2"/>
          <p:cNvSpPr>
            <a:spLocks noGrp="1"/>
          </p:cNvSpPr>
          <p:nvPr>
            <p:ph idx="1"/>
          </p:nvPr>
        </p:nvSpPr>
        <p:spPr>
          <a:xfrm>
            <a:off x="677334" y="1691015"/>
            <a:ext cx="8596668" cy="4350348"/>
          </a:xfrm>
        </p:spPr>
        <p:txBody>
          <a:bodyPr>
            <a:noAutofit/>
          </a:bodyPr>
          <a:lstStyle/>
          <a:p>
            <a:pPr marL="0" indent="0" algn="just">
              <a:buNone/>
            </a:pPr>
            <a:r>
              <a:rPr lang="en-US" sz="3600" dirty="0" smtClean="0">
                <a:solidFill>
                  <a:schemeClr val="tx1"/>
                </a:solidFill>
                <a:latin typeface="Arial Rounded MT Bold" panose="020F0704030504030204" pitchFamily="34" charset="0"/>
              </a:rPr>
              <a:t>Fla</a:t>
            </a:r>
            <a:r>
              <a:rPr lang="en-US" sz="3600" dirty="0">
                <a:solidFill>
                  <a:schemeClr val="tx1"/>
                </a:solidFill>
                <a:latin typeface="Arial Rounded MT Bold" panose="020F0704030504030204" pitchFamily="34" charset="0"/>
              </a:rPr>
              <a:t>. Fam. L. R. P.  </a:t>
            </a:r>
            <a:r>
              <a:rPr lang="en-US" sz="3600" dirty="0" smtClean="0">
                <a:solidFill>
                  <a:schemeClr val="tx1"/>
                </a:solidFill>
                <a:latin typeface="Arial Rounded MT Bold" panose="020F0704030504030204" pitchFamily="34" charset="0"/>
              </a:rPr>
              <a:t>12.003 requires that all related family cases MUST be handled before one judge unless </a:t>
            </a:r>
            <a:r>
              <a:rPr lang="en-US" sz="3600" u="sng" dirty="0" smtClean="0">
                <a:solidFill>
                  <a:schemeClr val="tx1"/>
                </a:solidFill>
                <a:latin typeface="Arial Rounded MT Bold" panose="020F0704030504030204" pitchFamily="34" charset="0"/>
              </a:rPr>
              <a:t>impractical</a:t>
            </a:r>
            <a:r>
              <a:rPr lang="en-US" sz="3600" dirty="0" smtClean="0">
                <a:solidFill>
                  <a:schemeClr val="tx1"/>
                </a:solidFill>
                <a:latin typeface="Arial Rounded MT Bold" panose="020F0704030504030204" pitchFamily="34" charset="0"/>
              </a:rPr>
              <a:t>. </a:t>
            </a:r>
          </a:p>
          <a:p>
            <a:pPr marL="0" indent="0" algn="just">
              <a:buNone/>
            </a:pPr>
            <a:r>
              <a:rPr lang="en-US" sz="3600" dirty="0">
                <a:solidFill>
                  <a:schemeClr val="tx1"/>
                </a:solidFill>
                <a:latin typeface="Arial Rounded MT Bold" panose="020F0704030504030204" pitchFamily="34" charset="0"/>
              </a:rPr>
              <a:t/>
            </a:r>
            <a:br>
              <a:rPr lang="en-US" sz="3600" dirty="0">
                <a:solidFill>
                  <a:schemeClr val="tx1"/>
                </a:solidFill>
                <a:latin typeface="Arial Rounded MT Bold" panose="020F0704030504030204" pitchFamily="34" charset="0"/>
              </a:rPr>
            </a:br>
            <a:r>
              <a:rPr lang="en-US" sz="3000" i="1" dirty="0" smtClean="0">
                <a:latin typeface="Arial Rounded MT Bold" panose="020F0704030504030204" pitchFamily="34" charset="0"/>
              </a:rPr>
              <a:t>See</a:t>
            </a:r>
            <a:r>
              <a:rPr lang="en-US" sz="3000" dirty="0" smtClean="0">
                <a:latin typeface="Arial Rounded MT Bold" panose="020F0704030504030204" pitchFamily="34" charset="0"/>
              </a:rPr>
              <a:t> </a:t>
            </a:r>
            <a:r>
              <a:rPr lang="en-US" sz="3000" i="1" dirty="0">
                <a:latin typeface="Arial Rounded MT Bold" panose="020F0704030504030204" pitchFamily="34" charset="0"/>
              </a:rPr>
              <a:t>In re </a:t>
            </a:r>
            <a:r>
              <a:rPr lang="en-US" sz="3000" i="1" dirty="0" smtClean="0">
                <a:latin typeface="Arial Rounded MT Bold" panose="020F0704030504030204" pitchFamily="34" charset="0"/>
              </a:rPr>
              <a:t>Amendments to the Florida Rules of Judicial Administration, </a:t>
            </a:r>
            <a:r>
              <a:rPr lang="en-US" sz="3000" dirty="0" smtClean="0">
                <a:latin typeface="Arial Rounded MT Bold" panose="020F0704030504030204" pitchFamily="34" charset="0"/>
              </a:rPr>
              <a:t>132 So</a:t>
            </a:r>
            <a:r>
              <a:rPr lang="en-US" sz="3000" dirty="0">
                <a:latin typeface="Arial Rounded MT Bold" panose="020F0704030504030204" pitchFamily="34" charset="0"/>
              </a:rPr>
              <a:t>. </a:t>
            </a:r>
            <a:r>
              <a:rPr lang="en-US" sz="3000" dirty="0" smtClean="0">
                <a:latin typeface="Arial Rounded MT Bold" panose="020F0704030504030204" pitchFamily="34" charset="0"/>
              </a:rPr>
              <a:t>3d 1114 (Fla</a:t>
            </a:r>
            <a:r>
              <a:rPr lang="en-US" sz="3000" dirty="0">
                <a:latin typeface="Arial Rounded MT Bold" panose="020F0704030504030204" pitchFamily="34" charset="0"/>
              </a:rPr>
              <a:t>. </a:t>
            </a:r>
            <a:r>
              <a:rPr lang="en-US" sz="3000" dirty="0" smtClean="0">
                <a:latin typeface="Arial Rounded MT Bold" panose="020F0704030504030204" pitchFamily="34" charset="0"/>
              </a:rPr>
              <a:t>2014) </a:t>
            </a:r>
            <a:endParaRPr lang="en-US" sz="3000" dirty="0">
              <a:latin typeface="Arial Rounded MT Bold" panose="020F0704030504030204" pitchFamily="34" charset="0"/>
            </a:endParaRPr>
          </a:p>
          <a:p>
            <a:pPr marL="0" indent="0" algn="just">
              <a:buNone/>
            </a:pPr>
            <a:endParaRPr lang="en-US" sz="3200" dirty="0"/>
          </a:p>
        </p:txBody>
      </p:sp>
    </p:spTree>
    <p:extLst>
      <p:ext uri="{BB962C8B-B14F-4D97-AF65-F5344CB8AC3E}">
        <p14:creationId xmlns:p14="http://schemas.microsoft.com/office/powerpoint/2010/main" val="4419947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a:cs typeface="Arial Rounded MT Bold"/>
              </a:rPr>
              <a:t>What is impractical?</a:t>
            </a:r>
            <a:endParaRPr lang="en-US" sz="4400" dirty="0">
              <a:solidFill>
                <a:srgbClr val="FF0000"/>
              </a:solidFill>
              <a:latin typeface="Arial Rounded MT Bold"/>
              <a:cs typeface="Arial Rounded MT Bold"/>
            </a:endParaRPr>
          </a:p>
        </p:txBody>
      </p:sp>
      <p:pic>
        <p:nvPicPr>
          <p:cNvPr id="16" name="Content Placeholder 15" descr="road-sign-63983_640.jpg"/>
          <p:cNvPicPr>
            <a:picLocks noGrp="1" noChangeAspect="1"/>
          </p:cNvPicPr>
          <p:nvPr>
            <p:ph idx="1"/>
          </p:nvPr>
        </p:nvPicPr>
        <p:blipFill>
          <a:blip r:embed="rId2">
            <a:extLst>
              <a:ext uri="{28A0092B-C50C-407E-A947-70E740481C1C}">
                <a14:useLocalDpi xmlns:a14="http://schemas.microsoft.com/office/drawing/2010/main" val="0"/>
              </a:ext>
            </a:extLst>
          </a:blip>
          <a:srcRect t="19898" b="19898"/>
          <a:stretch>
            <a:fillRect/>
          </a:stretch>
        </p:blipFill>
        <p:spPr>
          <a:xfrm>
            <a:off x="1580787" y="2174101"/>
            <a:ext cx="7120305" cy="3214302"/>
          </a:xfrm>
        </p:spPr>
      </p:pic>
    </p:spTree>
    <p:extLst>
      <p:ext uri="{BB962C8B-B14F-4D97-AF65-F5344CB8AC3E}">
        <p14:creationId xmlns:p14="http://schemas.microsoft.com/office/powerpoint/2010/main" val="1851916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54" y="609600"/>
            <a:ext cx="9633351" cy="1320800"/>
          </a:xfrm>
        </p:spPr>
        <p:txBody>
          <a:bodyPr>
            <a:noAutofit/>
          </a:bodyPr>
          <a:lstStyle/>
          <a:p>
            <a:pPr algn="ctr"/>
            <a:r>
              <a:rPr lang="en-US" sz="4400" dirty="0" smtClean="0">
                <a:solidFill>
                  <a:srgbClr val="FF0000"/>
                </a:solidFill>
                <a:latin typeface="Arial Rounded MT Bold" panose="020F0704030504030204" pitchFamily="34" charset="0"/>
              </a:rPr>
              <a:t>What is the Unified Family Court?</a:t>
            </a:r>
            <a:endParaRPr lang="en-US" sz="4400" dirty="0"/>
          </a:p>
        </p:txBody>
      </p:sp>
      <p:sp>
        <p:nvSpPr>
          <p:cNvPr id="3" name="Content Placeholder 2"/>
          <p:cNvSpPr>
            <a:spLocks noGrp="1"/>
          </p:cNvSpPr>
          <p:nvPr>
            <p:ph idx="1"/>
          </p:nvPr>
        </p:nvSpPr>
        <p:spPr>
          <a:xfrm>
            <a:off x="576666" y="1462947"/>
            <a:ext cx="8596668" cy="4350348"/>
          </a:xfrm>
        </p:spPr>
        <p:txBody>
          <a:bodyPr>
            <a:noAutofit/>
          </a:bodyPr>
          <a:lstStyle/>
          <a:p>
            <a:pPr marL="0" lvl="0" indent="0" algn="ctr">
              <a:buNone/>
            </a:pPr>
            <a:r>
              <a:rPr lang="en-US" sz="3600" dirty="0" smtClean="0">
                <a:solidFill>
                  <a:schemeClr val="tx1"/>
                </a:solidFill>
                <a:latin typeface="Arial Rounded MT Bold" panose="020F0704030504030204" pitchFamily="34" charset="0"/>
              </a:rPr>
              <a:t> “One Family, One Judge” Model</a:t>
            </a:r>
          </a:p>
          <a:p>
            <a:pPr marL="0" lvl="0" indent="0" algn="ctr">
              <a:buNone/>
            </a:pPr>
            <a:endParaRPr lang="en-US" sz="1200" dirty="0" smtClean="0">
              <a:solidFill>
                <a:schemeClr val="tx1"/>
              </a:solidFill>
              <a:latin typeface="Arial Rounded MT Bold" panose="020F0704030504030204" pitchFamily="34" charset="0"/>
            </a:endParaRPr>
          </a:p>
          <a:p>
            <a:pPr lvl="0">
              <a:buFont typeface="Wingdings" panose="05000000000000000000" pitchFamily="2" charset="2"/>
              <a:buChar char="ü"/>
            </a:pPr>
            <a:r>
              <a:rPr lang="en-US" sz="2400" dirty="0" smtClean="0">
                <a:latin typeface="Arial Rounded MT Bold" panose="020F0704030504030204" pitchFamily="34" charset="0"/>
              </a:rPr>
              <a:t>Related cases handled by one judge </a:t>
            </a:r>
          </a:p>
          <a:p>
            <a:pPr lvl="0">
              <a:buFont typeface="Wingdings" panose="05000000000000000000" pitchFamily="2" charset="2"/>
              <a:buChar char="ü"/>
            </a:pPr>
            <a:r>
              <a:rPr lang="en-US" sz="2400" dirty="0" smtClean="0">
                <a:latin typeface="Arial Rounded MT Bold" panose="020F0704030504030204" pitchFamily="34" charset="0"/>
              </a:rPr>
              <a:t>Less adversarial approach</a:t>
            </a:r>
          </a:p>
          <a:p>
            <a:pPr lvl="0">
              <a:buFont typeface="Wingdings" panose="05000000000000000000" pitchFamily="2" charset="2"/>
              <a:buChar char="ü"/>
            </a:pPr>
            <a:r>
              <a:rPr lang="en-US" sz="2400" dirty="0" smtClean="0">
                <a:latin typeface="Arial Rounded MT Bold" panose="020F0704030504030204" pitchFamily="34" charset="0"/>
              </a:rPr>
              <a:t>Collaboration between judiciary and system partners</a:t>
            </a:r>
          </a:p>
          <a:p>
            <a:pPr lvl="0">
              <a:buFont typeface="Wingdings" panose="05000000000000000000" pitchFamily="2" charset="2"/>
              <a:buChar char="ü"/>
            </a:pPr>
            <a:r>
              <a:rPr lang="en-US" sz="2400" dirty="0" smtClean="0">
                <a:latin typeface="Arial Rounded MT Bold" panose="020F0704030504030204" pitchFamily="34" charset="0"/>
              </a:rPr>
              <a:t>Promotes judicial economy, minimizes inconvenience to attorneys and litigants, prevents conflicting orders and duplication of resources</a:t>
            </a:r>
          </a:p>
          <a:p>
            <a:pPr>
              <a:buFont typeface="Wingdings" panose="05000000000000000000" pitchFamily="2" charset="2"/>
              <a:buChar char="ü"/>
            </a:pPr>
            <a:r>
              <a:rPr lang="en-US" sz="2400" dirty="0">
                <a:latin typeface="Arial Rounded MT Bold" panose="020F0704030504030204" pitchFamily="34" charset="0"/>
              </a:rPr>
              <a:t>Therapeutic Jurisprudence</a:t>
            </a:r>
          </a:p>
          <a:p>
            <a:pPr lvl="0">
              <a:buFont typeface="Wingdings" panose="05000000000000000000" pitchFamily="2" charset="2"/>
              <a:buChar char="ü"/>
            </a:pPr>
            <a:endParaRPr lang="en-US" sz="2400" dirty="0" smtClean="0">
              <a:latin typeface="Arial Rounded MT Bold" panose="020F0704030504030204" pitchFamily="34" charset="0"/>
            </a:endParaRPr>
          </a:p>
          <a:p>
            <a:pPr marL="0" lvl="0" indent="0">
              <a:buNone/>
            </a:pPr>
            <a:endParaRPr lang="en-US" sz="3200" dirty="0">
              <a:latin typeface="Arial Rounded MT Bold" panose="020F0704030504030204" pitchFamily="34" charset="0"/>
            </a:endParaRPr>
          </a:p>
          <a:p>
            <a:pPr marL="0" lvl="0" indent="0" algn="ctr">
              <a:buNone/>
            </a:pPr>
            <a:endParaRPr lang="en-US" sz="3200" dirty="0"/>
          </a:p>
        </p:txBody>
      </p:sp>
    </p:spTree>
    <p:extLst>
      <p:ext uri="{BB962C8B-B14F-4D97-AF65-F5344CB8AC3E}">
        <p14:creationId xmlns:p14="http://schemas.microsoft.com/office/powerpoint/2010/main" val="4114847330"/>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2320"/>
            <a:ext cx="8596668" cy="1161858"/>
          </a:xfrm>
        </p:spPr>
        <p:txBody>
          <a:bodyPr>
            <a:normAutofit/>
          </a:bodyPr>
          <a:lstStyle/>
          <a:p>
            <a:pPr algn="ctr"/>
            <a:r>
              <a:rPr lang="en-US" sz="4400" dirty="0" smtClean="0">
                <a:solidFill>
                  <a:srgbClr val="FF0000"/>
                </a:solidFill>
                <a:latin typeface="Arial Rounded MT Bold" panose="020F0704030504030204" pitchFamily="34" charset="0"/>
              </a:rPr>
              <a:t>History of Unified Family Court</a:t>
            </a:r>
            <a:endParaRPr lang="en-US" sz="4400" dirty="0"/>
          </a:p>
        </p:txBody>
      </p:sp>
      <p:sp>
        <p:nvSpPr>
          <p:cNvPr id="3" name="Content Placeholder 2"/>
          <p:cNvSpPr>
            <a:spLocks noGrp="1"/>
          </p:cNvSpPr>
          <p:nvPr>
            <p:ph idx="1"/>
          </p:nvPr>
        </p:nvSpPr>
        <p:spPr>
          <a:xfrm>
            <a:off x="677334" y="1691015"/>
            <a:ext cx="9168124" cy="4350348"/>
          </a:xfrm>
        </p:spPr>
        <p:txBody>
          <a:bodyPr>
            <a:noAutofit/>
          </a:bodyPr>
          <a:lstStyle/>
          <a:p>
            <a:pPr marL="0" indent="0">
              <a:buNone/>
            </a:pPr>
            <a:r>
              <a:rPr lang="en-US" sz="3600" dirty="0" smtClean="0">
                <a:solidFill>
                  <a:schemeClr val="tx1"/>
                </a:solidFill>
                <a:latin typeface="Arial Rounded MT Bold" panose="020F0704030504030204" pitchFamily="34" charset="0"/>
              </a:rPr>
              <a:t>			</a:t>
            </a:r>
            <a:endParaRPr lang="en-US" sz="3200" dirty="0">
              <a:latin typeface="Arial Rounded MT Bold" panose="020F0704030504030204" pitchFamily="34" charset="0"/>
            </a:endParaRPr>
          </a:p>
          <a:p>
            <a:pPr marL="0" indent="0" algn="just">
              <a:buNone/>
            </a:pPr>
            <a:endParaRPr lang="en-US" sz="3200" dirty="0"/>
          </a:p>
        </p:txBody>
      </p:sp>
      <p:graphicFrame>
        <p:nvGraphicFramePr>
          <p:cNvPr id="8" name="Table 7"/>
          <p:cNvGraphicFramePr>
            <a:graphicFrameLocks noGrp="1"/>
          </p:cNvGraphicFramePr>
          <p:nvPr>
            <p:extLst>
              <p:ext uri="{D42A27DB-BD31-4B8C-83A1-F6EECF244321}">
                <p14:modId xmlns:p14="http://schemas.microsoft.com/office/powerpoint/2010/main" val="559108753"/>
              </p:ext>
            </p:extLst>
          </p:nvPr>
        </p:nvGraphicFramePr>
        <p:xfrm>
          <a:off x="864066" y="1311759"/>
          <a:ext cx="8502671" cy="5394960"/>
        </p:xfrm>
        <a:graphic>
          <a:graphicData uri="http://schemas.openxmlformats.org/drawingml/2006/table">
            <a:tbl>
              <a:tblPr firstRow="1" bandRow="1">
                <a:tableStyleId>{69012ECD-51FC-41F1-AA8D-1B2483CD663E}</a:tableStyleId>
              </a:tblPr>
              <a:tblGrid>
                <a:gridCol w="1116079"/>
                <a:gridCol w="4273344"/>
                <a:gridCol w="3113248"/>
              </a:tblGrid>
              <a:tr h="622917">
                <a:tc>
                  <a:txBody>
                    <a:bodyPr/>
                    <a:lstStyle/>
                    <a:p>
                      <a:pPr algn="ctr"/>
                      <a:r>
                        <a:rPr lang="en-US" dirty="0" smtClean="0">
                          <a:solidFill>
                            <a:schemeClr val="tx1"/>
                          </a:solidFill>
                        </a:rPr>
                        <a:t>Year</a:t>
                      </a:r>
                      <a:endParaRPr lang="en-US" dirty="0">
                        <a:solidFill>
                          <a:schemeClr val="tx1"/>
                        </a:solidFill>
                      </a:endParaRPr>
                    </a:p>
                  </a:txBody>
                  <a:tcPr>
                    <a:lnR w="12700" cap="flat" cmpd="sng" algn="ctr">
                      <a:solidFill>
                        <a:schemeClr val="accent2">
                          <a:lumMod val="60000"/>
                          <a:lumOff val="40000"/>
                        </a:schemeClr>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Supreme Court Opinion</a:t>
                      </a:r>
                      <a:r>
                        <a:rPr lang="en-US" baseline="0" dirty="0" smtClean="0">
                          <a:solidFill>
                            <a:schemeClr val="tx1"/>
                          </a:solidFill>
                        </a:rPr>
                        <a:t> </a:t>
                      </a:r>
                      <a:endParaRPr lang="en-US" dirty="0" smtClean="0">
                        <a:solidFill>
                          <a:schemeClr val="tx1"/>
                        </a:solidFill>
                      </a:endParaRPr>
                    </a:p>
                    <a:p>
                      <a:pPr algn="ctr"/>
                      <a:endParaRPr lang="en-US" dirty="0">
                        <a:solidFill>
                          <a:schemeClr val="tx1"/>
                        </a:solidFill>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ctr"/>
                      <a:r>
                        <a:rPr lang="en-US" dirty="0" smtClean="0">
                          <a:solidFill>
                            <a:schemeClr val="tx1"/>
                          </a:solidFill>
                        </a:rPr>
                        <a:t>Highlights</a:t>
                      </a:r>
                      <a:endParaRPr lang="en-US" dirty="0">
                        <a:solidFill>
                          <a:schemeClr val="tx1"/>
                        </a:solidFill>
                      </a:endParaRPr>
                    </a:p>
                  </a:txBody>
                  <a:tcPr>
                    <a:lnL w="12700" cap="flat" cmpd="sng" algn="ctr">
                      <a:solidFill>
                        <a:schemeClr val="accent2">
                          <a:lumMod val="60000"/>
                          <a:lumOff val="40000"/>
                        </a:schemeClr>
                      </a:solidFill>
                      <a:prstDash val="solid"/>
                      <a:round/>
                      <a:headEnd type="none" w="med" len="med"/>
                      <a:tailEnd type="none" w="med" len="med"/>
                    </a:lnL>
                  </a:tcPr>
                </a:tc>
              </a:tr>
              <a:tr h="4746038">
                <a:tc>
                  <a:txBody>
                    <a:bodyPr/>
                    <a:lstStyle/>
                    <a:p>
                      <a:r>
                        <a:rPr lang="en-US" dirty="0" smtClean="0">
                          <a:solidFill>
                            <a:srgbClr val="FF0000"/>
                          </a:solidFill>
                          <a:latin typeface="Arial Rounded MT Bold" panose="020F0704030504030204" pitchFamily="34" charset="0"/>
                        </a:rPr>
                        <a:t>2001</a:t>
                      </a:r>
                      <a:endParaRPr lang="en-US" dirty="0">
                        <a:solidFill>
                          <a:srgbClr val="FF0000"/>
                        </a:solidFill>
                        <a:latin typeface="Arial Rounded MT Bold" panose="020F0704030504030204" pitchFamily="34" charset="0"/>
                      </a:endParaRPr>
                    </a:p>
                  </a:txBody>
                  <a:tcPr>
                    <a:lnR w="12700" cap="flat" cmpd="sng" algn="ctr">
                      <a:solidFill>
                        <a:schemeClr val="accent2">
                          <a:lumMod val="60000"/>
                          <a:lumOff val="40000"/>
                        </a:schemeClr>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tx1"/>
                          </a:solidFill>
                          <a:effectLst/>
                          <a:latin typeface="Arial Rounded MT Bold" panose="020F0704030504030204" pitchFamily="34" charset="0"/>
                          <a:ea typeface="+mn-ea"/>
                          <a:cs typeface="+mn-cs"/>
                        </a:rPr>
                        <a:t>In re Report of the Family Court Steering Committee</a:t>
                      </a:r>
                      <a:r>
                        <a:rPr lang="en-US" sz="1800" b="1" kern="1200" dirty="0" smtClean="0">
                          <a:solidFill>
                            <a:schemeClr val="tx1"/>
                          </a:solidFill>
                          <a:effectLst/>
                          <a:latin typeface="Arial Rounded MT Bold" panose="020F0704030504030204" pitchFamily="34" charset="0"/>
                          <a:ea typeface="+mn-ea"/>
                          <a:cs typeface="+mn-cs"/>
                        </a:rPr>
                        <a:t>, 794 So. 2d 518 (Fla. 2001) </a:t>
                      </a:r>
                      <a:r>
                        <a:rPr lang="en-US" sz="1800" b="0" i="1" kern="1200" dirty="0" smtClean="0">
                          <a:solidFill>
                            <a:srgbClr val="0070C0"/>
                          </a:solidFill>
                          <a:effectLst/>
                          <a:latin typeface="Arial Rounded MT Bold" panose="020F0704030504030204" pitchFamily="34" charset="0"/>
                          <a:ea typeface="+mn-ea"/>
                          <a:cs typeface="+mn-cs"/>
                        </a:rPr>
                        <a:t>(“UFC</a:t>
                      </a:r>
                      <a:r>
                        <a:rPr lang="en-US" sz="1800" b="0" i="1" kern="1200" baseline="0" dirty="0" smtClean="0">
                          <a:solidFill>
                            <a:srgbClr val="0070C0"/>
                          </a:solidFill>
                          <a:effectLst/>
                          <a:latin typeface="Arial Rounded MT Bold" panose="020F0704030504030204" pitchFamily="34" charset="0"/>
                          <a:ea typeface="+mn-ea"/>
                          <a:cs typeface="+mn-cs"/>
                        </a:rPr>
                        <a:t> I</a:t>
                      </a:r>
                      <a:r>
                        <a:rPr lang="en-US" sz="1800" b="0" i="1" kern="1200" dirty="0" smtClean="0">
                          <a:solidFill>
                            <a:srgbClr val="0070C0"/>
                          </a:solidFill>
                          <a:effectLst/>
                          <a:latin typeface="Arial Rounded MT Bold" panose="020F0704030504030204" pitchFamily="34" charset="0"/>
                          <a:ea typeface="+mn-ea"/>
                          <a:cs typeface="+mn-cs"/>
                        </a:rPr>
                        <a:t>”) </a:t>
                      </a:r>
                    </a:p>
                    <a:p>
                      <a:endParaRPr lang="en-US" b="1" dirty="0">
                        <a:latin typeface="Arial Rounded MT Bold" panose="020F0704030504030204" pitchFamily="34" charset="0"/>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l"/>
                      <a:r>
                        <a:rPr lang="en-US" dirty="0" smtClean="0">
                          <a:latin typeface="Arial Rounded MT Bold" panose="020F0704030504030204" pitchFamily="34" charset="0"/>
                        </a:rPr>
                        <a:t>Adoption of Family</a:t>
                      </a:r>
                      <a:r>
                        <a:rPr lang="en-US" baseline="0" dirty="0" smtClean="0">
                          <a:latin typeface="Arial Rounded MT Bold" panose="020F0704030504030204" pitchFamily="34" charset="0"/>
                        </a:rPr>
                        <a:t> Court Steering Committee </a:t>
                      </a:r>
                    </a:p>
                    <a:p>
                      <a:pPr algn="l"/>
                      <a:r>
                        <a:rPr lang="en-US" baseline="0" dirty="0" smtClean="0">
                          <a:latin typeface="Arial Rounded MT Bold" panose="020F0704030504030204" pitchFamily="34" charset="0"/>
                        </a:rPr>
                        <a:t>Recommendations:</a:t>
                      </a:r>
                    </a:p>
                    <a:p>
                      <a:pPr marL="285750" indent="-285750">
                        <a:buFont typeface="Arial" panose="020B0604020202020204" pitchFamily="34" charset="0"/>
                        <a:buChar char="•"/>
                      </a:pPr>
                      <a:endParaRPr lang="en-US" baseline="0" dirty="0" smtClean="0">
                        <a:latin typeface="Arial Rounded MT Bold" panose="020F0704030504030204" pitchFamily="34" charset="0"/>
                      </a:endParaRPr>
                    </a:p>
                    <a:p>
                      <a:pPr marL="285750" indent="-285750">
                        <a:buFont typeface="Arial" panose="020B0604020202020204" pitchFamily="34" charset="0"/>
                        <a:buChar char="•"/>
                      </a:pPr>
                      <a:r>
                        <a:rPr lang="en-US" sz="1800" baseline="0" dirty="0" smtClean="0">
                          <a:latin typeface="Arial Rounded MT Bold" panose="020F0704030504030204" pitchFamily="34" charset="0"/>
                        </a:rPr>
                        <a:t>Family Court Principles</a:t>
                      </a:r>
                    </a:p>
                    <a:p>
                      <a:pPr marL="285750" indent="-285750">
                        <a:buFont typeface="Arial" panose="020B0604020202020204" pitchFamily="34" charset="0"/>
                        <a:buChar char="•"/>
                      </a:pPr>
                      <a:r>
                        <a:rPr lang="en-US" sz="1800" baseline="0" dirty="0" smtClean="0">
                          <a:latin typeface="Arial Rounded MT Bold" panose="020F0704030504030204" pitchFamily="34" charset="0"/>
                        </a:rPr>
                        <a:t>Family Division Structure (one admin) &amp; Jurisdiction</a:t>
                      </a:r>
                    </a:p>
                    <a:p>
                      <a:pPr marL="285750" indent="-285750">
                        <a:buFont typeface="Arial" panose="020B0604020202020204" pitchFamily="34" charset="0"/>
                        <a:buChar char="•"/>
                      </a:pPr>
                      <a:r>
                        <a:rPr lang="en-US" sz="1800" baseline="0" dirty="0" smtClean="0">
                          <a:latin typeface="Arial Rounded MT Bold" panose="020F0704030504030204" pitchFamily="34" charset="0"/>
                        </a:rPr>
                        <a:t>Coordinated Management Model</a:t>
                      </a:r>
                    </a:p>
                    <a:p>
                      <a:pPr marL="285750" indent="-285750">
                        <a:buFont typeface="Arial" panose="020B0604020202020204" pitchFamily="34" charset="0"/>
                        <a:buChar char="•"/>
                      </a:pPr>
                      <a:r>
                        <a:rPr lang="en-US" sz="1800" baseline="0" dirty="0" smtClean="0">
                          <a:latin typeface="Arial Rounded MT Bold" panose="020F0704030504030204" pitchFamily="34" charset="0"/>
                        </a:rPr>
                        <a:t>Trained Judges</a:t>
                      </a:r>
                    </a:p>
                    <a:p>
                      <a:pPr marL="285750" indent="-285750">
                        <a:buFont typeface="Arial" panose="020B0604020202020204" pitchFamily="34" charset="0"/>
                        <a:buChar char="•"/>
                      </a:pPr>
                      <a:r>
                        <a:rPr lang="en-US" sz="1800" baseline="0" dirty="0" smtClean="0">
                          <a:latin typeface="Arial Rounded MT Bold" panose="020F0704030504030204" pitchFamily="34" charset="0"/>
                        </a:rPr>
                        <a:t>Family Court Staff</a:t>
                      </a:r>
                    </a:p>
                    <a:p>
                      <a:pPr marL="285750" indent="-285750">
                        <a:buFont typeface="Arial" panose="020B0604020202020204" pitchFamily="34" charset="0"/>
                        <a:buChar char="•"/>
                      </a:pPr>
                      <a:r>
                        <a:rPr lang="en-US" sz="1800" baseline="0" dirty="0" smtClean="0">
                          <a:latin typeface="Arial Rounded MT Bold" panose="020F0704030504030204" pitchFamily="34" charset="0"/>
                        </a:rPr>
                        <a:t>Family Law Advisory Group (FLAG)</a:t>
                      </a:r>
                    </a:p>
                    <a:p>
                      <a:pPr marL="285750" indent="-285750">
                        <a:buFont typeface="Arial" panose="020B0604020202020204" pitchFamily="34" charset="0"/>
                        <a:buChar char="•"/>
                      </a:pPr>
                      <a:r>
                        <a:rPr lang="en-US" sz="1800" baseline="0" dirty="0" smtClean="0">
                          <a:latin typeface="Arial Rounded MT Bold" panose="020F0704030504030204" pitchFamily="34" charset="0"/>
                        </a:rPr>
                        <a:t>Public Education</a:t>
                      </a:r>
                    </a:p>
                    <a:p>
                      <a:pPr marL="285750" indent="-285750">
                        <a:buFont typeface="Arial" panose="020B0604020202020204" pitchFamily="34" charset="0"/>
                        <a:buChar char="•"/>
                      </a:pPr>
                      <a:r>
                        <a:rPr lang="en-US" sz="1800" baseline="0" dirty="0" smtClean="0">
                          <a:latin typeface="Arial Rounded MT Bold" panose="020F0704030504030204" pitchFamily="34" charset="0"/>
                        </a:rPr>
                        <a:t>Family Court Summit</a:t>
                      </a:r>
                    </a:p>
                    <a:p>
                      <a:endParaRPr lang="en-US" dirty="0">
                        <a:latin typeface="Arial Rounded MT Bold" panose="020F0704030504030204" pitchFamily="34" charset="0"/>
                      </a:endParaRPr>
                    </a:p>
                  </a:txBody>
                  <a:tcPr>
                    <a:lnL w="12700" cap="flat" cmpd="sng" algn="ctr">
                      <a:solidFill>
                        <a:schemeClr val="accent2">
                          <a:lumMod val="60000"/>
                          <a:lumOff val="40000"/>
                        </a:schemeClr>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2973354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panose="020F0704030504030204" pitchFamily="34" charset="0"/>
              </a:rPr>
              <a:t>History of Unified Family Court</a:t>
            </a:r>
            <a:endParaRPr lang="en-US" sz="4400" dirty="0"/>
          </a:p>
        </p:txBody>
      </p:sp>
      <p:sp>
        <p:nvSpPr>
          <p:cNvPr id="3" name="Content Placeholder 2"/>
          <p:cNvSpPr>
            <a:spLocks noGrp="1"/>
          </p:cNvSpPr>
          <p:nvPr>
            <p:ph idx="1"/>
          </p:nvPr>
        </p:nvSpPr>
        <p:spPr>
          <a:xfrm>
            <a:off x="677334" y="1691015"/>
            <a:ext cx="9168124" cy="4350348"/>
          </a:xfrm>
        </p:spPr>
        <p:txBody>
          <a:bodyPr>
            <a:noAutofit/>
          </a:bodyPr>
          <a:lstStyle/>
          <a:p>
            <a:pPr marL="0" indent="0">
              <a:buNone/>
            </a:pPr>
            <a:r>
              <a:rPr lang="en-US" sz="3600" dirty="0" smtClean="0">
                <a:solidFill>
                  <a:schemeClr val="tx1"/>
                </a:solidFill>
                <a:latin typeface="Arial Rounded MT Bold" panose="020F0704030504030204" pitchFamily="34" charset="0"/>
              </a:rPr>
              <a:t>			</a:t>
            </a:r>
            <a:endParaRPr lang="en-US" sz="3200" dirty="0">
              <a:latin typeface="Arial Rounded MT Bold" panose="020F0704030504030204" pitchFamily="34" charset="0"/>
            </a:endParaRPr>
          </a:p>
          <a:p>
            <a:pPr marL="0" indent="0" algn="just">
              <a:buNone/>
            </a:pPr>
            <a:endParaRPr lang="en-US" sz="3200" dirty="0"/>
          </a:p>
        </p:txBody>
      </p:sp>
      <p:graphicFrame>
        <p:nvGraphicFramePr>
          <p:cNvPr id="8" name="Table 7"/>
          <p:cNvGraphicFramePr>
            <a:graphicFrameLocks noGrp="1"/>
          </p:cNvGraphicFramePr>
          <p:nvPr>
            <p:extLst>
              <p:ext uri="{D42A27DB-BD31-4B8C-83A1-F6EECF244321}">
                <p14:modId xmlns:p14="http://schemas.microsoft.com/office/powerpoint/2010/main" val="3480721365"/>
              </p:ext>
            </p:extLst>
          </p:nvPr>
        </p:nvGraphicFramePr>
        <p:xfrm>
          <a:off x="838936" y="1553647"/>
          <a:ext cx="8462087" cy="4612277"/>
        </p:xfrm>
        <a:graphic>
          <a:graphicData uri="http://schemas.openxmlformats.org/drawingml/2006/table">
            <a:tbl>
              <a:tblPr firstRow="1" bandRow="1">
                <a:tableStyleId>{69012ECD-51FC-41F1-AA8D-1B2483CD663E}</a:tableStyleId>
              </a:tblPr>
              <a:tblGrid>
                <a:gridCol w="937521"/>
                <a:gridCol w="3994660"/>
                <a:gridCol w="3529906"/>
              </a:tblGrid>
              <a:tr h="680357">
                <a:tc>
                  <a:txBody>
                    <a:bodyPr/>
                    <a:lstStyle/>
                    <a:p>
                      <a:pPr algn="ctr"/>
                      <a:r>
                        <a:rPr lang="en-US" dirty="0" smtClean="0">
                          <a:solidFill>
                            <a:schemeClr val="tx1"/>
                          </a:solidFill>
                        </a:rPr>
                        <a:t>Year</a:t>
                      </a:r>
                      <a:endParaRPr lang="en-US" dirty="0">
                        <a:solidFill>
                          <a:schemeClr val="tx1"/>
                        </a:solidFill>
                      </a:endParaRPr>
                    </a:p>
                  </a:txBody>
                  <a:tcPr>
                    <a:lnR w="12700" cap="flat" cmpd="sng" algn="ctr">
                      <a:solidFill>
                        <a:schemeClr val="accent2">
                          <a:lumMod val="60000"/>
                          <a:lumOff val="40000"/>
                        </a:schemeClr>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Supreme Court Opinion</a:t>
                      </a:r>
                      <a:r>
                        <a:rPr lang="en-US" baseline="0" dirty="0" smtClean="0">
                          <a:solidFill>
                            <a:schemeClr val="tx1"/>
                          </a:solidFill>
                        </a:rPr>
                        <a:t> </a:t>
                      </a:r>
                      <a:endParaRPr lang="en-US" dirty="0" smtClean="0">
                        <a:solidFill>
                          <a:schemeClr val="tx1"/>
                        </a:solidFill>
                      </a:endParaRPr>
                    </a:p>
                    <a:p>
                      <a:pPr algn="ctr"/>
                      <a:endParaRPr lang="en-US" dirty="0">
                        <a:solidFill>
                          <a:schemeClr val="tx1"/>
                        </a:solidFill>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ctr"/>
                      <a:r>
                        <a:rPr lang="en-US" dirty="0" smtClean="0">
                          <a:solidFill>
                            <a:schemeClr val="tx1"/>
                          </a:solidFill>
                        </a:rPr>
                        <a:t>Highlights</a:t>
                      </a:r>
                      <a:endParaRPr lang="en-US" dirty="0">
                        <a:solidFill>
                          <a:schemeClr val="tx1"/>
                        </a:solidFill>
                      </a:endParaRPr>
                    </a:p>
                  </a:txBody>
                  <a:tcPr>
                    <a:lnL w="12700" cap="flat" cmpd="sng" algn="ctr">
                      <a:solidFill>
                        <a:schemeClr val="accent2">
                          <a:lumMod val="60000"/>
                          <a:lumOff val="40000"/>
                        </a:schemeClr>
                      </a:solidFill>
                      <a:prstDash val="solid"/>
                      <a:round/>
                      <a:headEnd type="none" w="med" len="med"/>
                      <a:tailEnd type="none" w="med" len="med"/>
                    </a:lnL>
                  </a:tcPr>
                </a:tc>
              </a:tr>
              <a:tr h="3887753">
                <a:tc>
                  <a:txBody>
                    <a:bodyPr/>
                    <a:lstStyle/>
                    <a:p>
                      <a:r>
                        <a:rPr lang="en-US" dirty="0" smtClean="0">
                          <a:solidFill>
                            <a:srgbClr val="FF0000"/>
                          </a:solidFill>
                          <a:latin typeface="Arial Rounded MT Bold" panose="020F0704030504030204" pitchFamily="34" charset="0"/>
                        </a:rPr>
                        <a:t>2014</a:t>
                      </a:r>
                      <a:endParaRPr lang="en-US" dirty="0">
                        <a:solidFill>
                          <a:srgbClr val="FF0000"/>
                        </a:solidFill>
                        <a:latin typeface="Arial Rounded MT Bold" panose="020F0704030504030204" pitchFamily="34" charset="0"/>
                      </a:endParaRPr>
                    </a:p>
                  </a:txBody>
                  <a:tcPr>
                    <a:lnR w="12700" cap="flat" cmpd="sng" algn="ctr">
                      <a:solidFill>
                        <a:schemeClr val="accent2">
                          <a:lumMod val="60000"/>
                          <a:lumOff val="40000"/>
                        </a:schemeClr>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tx1"/>
                          </a:solidFill>
                          <a:effectLst/>
                          <a:latin typeface="Arial Rounded MT Bold" panose="020F0704030504030204" pitchFamily="34" charset="0"/>
                          <a:ea typeface="+mn-ea"/>
                          <a:cs typeface="+mn-cs"/>
                        </a:rPr>
                        <a:t>In re Amendments to the Florida Rules of Judicial Administration</a:t>
                      </a:r>
                      <a:r>
                        <a:rPr lang="en-US" sz="1800" b="1" kern="1200" dirty="0" smtClean="0">
                          <a:solidFill>
                            <a:schemeClr val="tx1"/>
                          </a:solidFill>
                          <a:effectLst/>
                          <a:latin typeface="Arial Rounded MT Bold" panose="020F0704030504030204" pitchFamily="34" charset="0"/>
                          <a:ea typeface="+mn-ea"/>
                          <a:cs typeface="+mn-cs"/>
                        </a:rPr>
                        <a:t>, 132 So. 3d 1114 (Fla. 2014)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1" kern="1200" dirty="0" smtClean="0">
                          <a:solidFill>
                            <a:srgbClr val="0070C0"/>
                          </a:solidFill>
                          <a:effectLst/>
                          <a:latin typeface="Arial Rounded MT Bold" panose="020F0704030504030204" pitchFamily="34" charset="0"/>
                          <a:ea typeface="+mn-ea"/>
                          <a:cs typeface="+mn-cs"/>
                        </a:rPr>
                        <a:t>(“UFC</a:t>
                      </a:r>
                      <a:r>
                        <a:rPr lang="en-US" sz="1800" b="0" i="1" kern="1200" baseline="0" dirty="0" smtClean="0">
                          <a:solidFill>
                            <a:srgbClr val="0070C0"/>
                          </a:solidFill>
                          <a:effectLst/>
                          <a:latin typeface="Arial Rounded MT Bold" panose="020F0704030504030204" pitchFamily="34" charset="0"/>
                          <a:ea typeface="+mn-ea"/>
                          <a:cs typeface="+mn-cs"/>
                        </a:rPr>
                        <a:t> II</a:t>
                      </a:r>
                      <a:r>
                        <a:rPr lang="en-US" sz="1800" b="0" i="1" kern="1200" dirty="0" smtClean="0">
                          <a:solidFill>
                            <a:srgbClr val="0070C0"/>
                          </a:solidFill>
                          <a:effectLst/>
                          <a:latin typeface="Arial Rounded MT Bold" panose="020F070403050403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Rounded MT Bold" panose="020F070403050403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2400" dirty="0" smtClean="0">
                          <a:solidFill>
                            <a:srgbClr val="FF0000"/>
                          </a:solidFill>
                          <a:latin typeface="Arial Rounded MT Bold" panose="020F0704030504030204" pitchFamily="34" charset="0"/>
                        </a:rPr>
                        <a:t>The FLSC</a:t>
                      </a:r>
                      <a:r>
                        <a:rPr lang="en-US" sz="2400" baseline="0" dirty="0" smtClean="0">
                          <a:solidFill>
                            <a:srgbClr val="FF0000"/>
                          </a:solidFill>
                          <a:latin typeface="Arial Rounded MT Bold" panose="020F0704030504030204" pitchFamily="34" charset="0"/>
                        </a:rPr>
                        <a:t> reiterated the 2001 opinion and advised circuits this was mandatory, not optional. </a:t>
                      </a:r>
                      <a:endParaRPr lang="en-US" sz="2400" dirty="0">
                        <a:solidFill>
                          <a:srgbClr val="FF0000"/>
                        </a:solidFill>
                        <a:latin typeface="Arial Rounded MT Bold" panose="020F0704030504030204" pitchFamily="34" charset="0"/>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marL="2857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smtClean="0">
                          <a:solidFill>
                            <a:schemeClr val="tx1"/>
                          </a:solidFill>
                          <a:effectLst/>
                          <a:latin typeface="Arial Rounded MT Bold" panose="020F0704030504030204" pitchFamily="34" charset="0"/>
                          <a:ea typeface="+mn-ea"/>
                          <a:cs typeface="+mn-cs"/>
                        </a:rPr>
                        <a:t>SC 12-2007 -  Steering Committee proposed amendments to Florida Rule of Judicial Administration 2.545(d) (Case Management; Related Cases)</a:t>
                      </a:r>
                    </a:p>
                    <a:p>
                      <a:pPr marL="2857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dirty="0" smtClean="0">
                        <a:solidFill>
                          <a:schemeClr val="tx1"/>
                        </a:solidFill>
                        <a:effectLst/>
                        <a:latin typeface="Arial Rounded MT Bold" panose="020F0704030504030204" pitchFamily="34" charset="0"/>
                        <a:ea typeface="+mn-ea"/>
                        <a:cs typeface="+mn-cs"/>
                      </a:endParaRPr>
                    </a:p>
                    <a:p>
                      <a:pPr marL="2857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smtClean="0">
                          <a:solidFill>
                            <a:schemeClr val="tx1"/>
                          </a:solidFill>
                          <a:effectLst/>
                          <a:latin typeface="Arial Rounded MT Bold" panose="020F0704030504030204" pitchFamily="34" charset="0"/>
                          <a:ea typeface="+mn-ea"/>
                          <a:cs typeface="+mn-cs"/>
                        </a:rPr>
                        <a:t>SC 12-2030 - Steering Committee proposed (5) new Florida Family Law Rules of Procedure (“Rule”)</a:t>
                      </a:r>
                    </a:p>
                    <a:p>
                      <a:pPr marL="0" indent="0">
                        <a:buFont typeface="Arial" panose="020B0604020202020204" pitchFamily="34" charset="0"/>
                        <a:buNone/>
                      </a:pPr>
                      <a:endParaRPr lang="en-US" sz="1800" dirty="0">
                        <a:latin typeface="Arial Rounded MT Bold" panose="020F0704030504030204" pitchFamily="34" charset="0"/>
                      </a:endParaRPr>
                    </a:p>
                  </a:txBody>
                  <a:tcPr>
                    <a:lnL w="12700" cap="flat" cmpd="sng" algn="ctr">
                      <a:solidFill>
                        <a:schemeClr val="accent2">
                          <a:lumMod val="60000"/>
                          <a:lumOff val="40000"/>
                        </a:schemeClr>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6808608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panose="020F0704030504030204" pitchFamily="34" charset="0"/>
              </a:rPr>
              <a:t>History of Unified Family Court</a:t>
            </a:r>
            <a:endParaRPr lang="en-US" sz="4400" dirty="0"/>
          </a:p>
        </p:txBody>
      </p:sp>
      <p:sp>
        <p:nvSpPr>
          <p:cNvPr id="3" name="Content Placeholder 2"/>
          <p:cNvSpPr>
            <a:spLocks noGrp="1"/>
          </p:cNvSpPr>
          <p:nvPr>
            <p:ph idx="1"/>
          </p:nvPr>
        </p:nvSpPr>
        <p:spPr>
          <a:xfrm>
            <a:off x="677334" y="1691015"/>
            <a:ext cx="9168124" cy="4350348"/>
          </a:xfrm>
        </p:spPr>
        <p:txBody>
          <a:bodyPr>
            <a:noAutofit/>
          </a:bodyPr>
          <a:lstStyle/>
          <a:p>
            <a:pPr marL="0" indent="0">
              <a:buNone/>
            </a:pPr>
            <a:r>
              <a:rPr lang="en-US" sz="3600" dirty="0" smtClean="0">
                <a:solidFill>
                  <a:schemeClr val="tx1"/>
                </a:solidFill>
                <a:latin typeface="Arial Rounded MT Bold" panose="020F0704030504030204" pitchFamily="34" charset="0"/>
              </a:rPr>
              <a:t>			</a:t>
            </a:r>
            <a:endParaRPr lang="en-US" sz="3200" dirty="0">
              <a:latin typeface="Arial Rounded MT Bold" panose="020F0704030504030204" pitchFamily="34" charset="0"/>
            </a:endParaRPr>
          </a:p>
          <a:p>
            <a:pPr marL="0" indent="0" algn="just">
              <a:buNone/>
            </a:pPr>
            <a:endParaRPr lang="en-US" sz="3200" dirty="0"/>
          </a:p>
        </p:txBody>
      </p:sp>
      <p:graphicFrame>
        <p:nvGraphicFramePr>
          <p:cNvPr id="8" name="Table 7"/>
          <p:cNvGraphicFramePr>
            <a:graphicFrameLocks noGrp="1"/>
          </p:cNvGraphicFramePr>
          <p:nvPr>
            <p:extLst>
              <p:ext uri="{D42A27DB-BD31-4B8C-83A1-F6EECF244321}">
                <p14:modId xmlns:p14="http://schemas.microsoft.com/office/powerpoint/2010/main" val="1341822682"/>
              </p:ext>
            </p:extLst>
          </p:nvPr>
        </p:nvGraphicFramePr>
        <p:xfrm>
          <a:off x="811917" y="1400961"/>
          <a:ext cx="8374028" cy="5312585"/>
        </p:xfrm>
        <a:graphic>
          <a:graphicData uri="http://schemas.openxmlformats.org/drawingml/2006/table">
            <a:tbl>
              <a:tblPr firstRow="1" bandRow="1">
                <a:tableStyleId>{69012ECD-51FC-41F1-AA8D-1B2483CD663E}</a:tableStyleId>
              </a:tblPr>
              <a:tblGrid>
                <a:gridCol w="913824"/>
                <a:gridCol w="3887815"/>
                <a:gridCol w="3572389"/>
              </a:tblGrid>
              <a:tr h="629338">
                <a:tc>
                  <a:txBody>
                    <a:bodyPr/>
                    <a:lstStyle/>
                    <a:p>
                      <a:pPr algn="ctr"/>
                      <a:r>
                        <a:rPr lang="en-US" dirty="0" smtClean="0">
                          <a:solidFill>
                            <a:schemeClr val="tx1"/>
                          </a:solidFill>
                        </a:rPr>
                        <a:t>Year</a:t>
                      </a:r>
                      <a:endParaRPr lang="en-US" dirty="0">
                        <a:solidFill>
                          <a:schemeClr val="tx1"/>
                        </a:solidFill>
                      </a:endParaRPr>
                    </a:p>
                  </a:txBody>
                  <a:tcPr>
                    <a:lnR w="12700" cap="flat" cmpd="sng" algn="ctr">
                      <a:solidFill>
                        <a:schemeClr val="accent2">
                          <a:lumMod val="60000"/>
                          <a:lumOff val="40000"/>
                        </a:schemeClr>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Supreme Court Opinion</a:t>
                      </a:r>
                      <a:r>
                        <a:rPr lang="en-US" baseline="0" dirty="0" smtClean="0">
                          <a:solidFill>
                            <a:schemeClr val="tx1"/>
                          </a:solidFill>
                        </a:rPr>
                        <a:t> </a:t>
                      </a:r>
                      <a:endParaRPr lang="en-US" dirty="0" smtClean="0">
                        <a:solidFill>
                          <a:schemeClr val="tx1"/>
                        </a:solidFill>
                      </a:endParaRPr>
                    </a:p>
                    <a:p>
                      <a:pPr algn="ctr"/>
                      <a:endParaRPr lang="en-US" dirty="0">
                        <a:solidFill>
                          <a:schemeClr val="tx1"/>
                        </a:solidFill>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algn="ctr"/>
                      <a:r>
                        <a:rPr lang="en-US" dirty="0" smtClean="0">
                          <a:solidFill>
                            <a:schemeClr val="tx1"/>
                          </a:solidFill>
                        </a:rPr>
                        <a:t>Highlights</a:t>
                      </a:r>
                      <a:endParaRPr lang="en-US" dirty="0">
                        <a:solidFill>
                          <a:schemeClr val="tx1"/>
                        </a:solidFill>
                      </a:endParaRPr>
                    </a:p>
                  </a:txBody>
                  <a:tcPr>
                    <a:lnL w="12700" cap="flat" cmpd="sng" algn="ctr">
                      <a:solidFill>
                        <a:schemeClr val="accent2">
                          <a:lumMod val="60000"/>
                          <a:lumOff val="40000"/>
                        </a:schemeClr>
                      </a:solidFill>
                      <a:prstDash val="solid"/>
                      <a:round/>
                      <a:headEnd type="none" w="med" len="med"/>
                      <a:tailEnd type="none" w="med" len="med"/>
                    </a:lnL>
                  </a:tcPr>
                </a:tc>
              </a:tr>
              <a:tr h="4672505">
                <a:tc>
                  <a:txBody>
                    <a:bodyPr/>
                    <a:lstStyle/>
                    <a:p>
                      <a:r>
                        <a:rPr lang="en-US" dirty="0" smtClean="0">
                          <a:solidFill>
                            <a:srgbClr val="FF0000"/>
                          </a:solidFill>
                          <a:latin typeface="Arial Rounded MT Bold" panose="020F0704030504030204" pitchFamily="34" charset="0"/>
                        </a:rPr>
                        <a:t>2014</a:t>
                      </a:r>
                      <a:endParaRPr lang="en-US" dirty="0">
                        <a:solidFill>
                          <a:srgbClr val="FF0000"/>
                        </a:solidFill>
                        <a:latin typeface="Arial Rounded MT Bold" panose="020F0704030504030204" pitchFamily="34" charset="0"/>
                      </a:endParaRPr>
                    </a:p>
                  </a:txBody>
                  <a:tcPr>
                    <a:lnR w="12700" cap="flat" cmpd="sng" algn="ctr">
                      <a:solidFill>
                        <a:schemeClr val="accent2">
                          <a:lumMod val="60000"/>
                          <a:lumOff val="40000"/>
                        </a:schemeClr>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tx1"/>
                          </a:solidFill>
                          <a:effectLst/>
                          <a:latin typeface="Arial Rounded MT Bold" panose="020F0704030504030204" pitchFamily="34" charset="0"/>
                          <a:ea typeface="+mn-ea"/>
                          <a:cs typeface="+mn-cs"/>
                        </a:rPr>
                        <a:t>In re Amendments to the Florida Rules of Judicial Administration</a:t>
                      </a:r>
                      <a:r>
                        <a:rPr lang="en-US" sz="1800" b="1" kern="1200" dirty="0" smtClean="0">
                          <a:solidFill>
                            <a:schemeClr val="tx1"/>
                          </a:solidFill>
                          <a:effectLst/>
                          <a:latin typeface="Arial Rounded MT Bold" panose="020F0704030504030204" pitchFamily="34" charset="0"/>
                          <a:ea typeface="+mn-ea"/>
                          <a:cs typeface="+mn-cs"/>
                        </a:rPr>
                        <a:t>, 132 So. 3d 1114 (Fla. 2014)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1" kern="1200" dirty="0" smtClean="0">
                          <a:solidFill>
                            <a:srgbClr val="0070C0"/>
                          </a:solidFill>
                          <a:effectLst/>
                          <a:latin typeface="Arial Rounded MT Bold" panose="020F0704030504030204" pitchFamily="34" charset="0"/>
                          <a:ea typeface="+mn-ea"/>
                          <a:cs typeface="+mn-cs"/>
                        </a:rPr>
                        <a:t>(“UFC</a:t>
                      </a:r>
                      <a:r>
                        <a:rPr lang="en-US" sz="1800" b="0" i="1" kern="1200" baseline="0" dirty="0" smtClean="0">
                          <a:solidFill>
                            <a:srgbClr val="0070C0"/>
                          </a:solidFill>
                          <a:effectLst/>
                          <a:latin typeface="Arial Rounded MT Bold" panose="020F0704030504030204" pitchFamily="34" charset="0"/>
                          <a:ea typeface="+mn-ea"/>
                          <a:cs typeface="+mn-cs"/>
                        </a:rPr>
                        <a:t> II</a:t>
                      </a:r>
                      <a:r>
                        <a:rPr lang="en-US" sz="1800" b="0" i="1" kern="1200" dirty="0" smtClean="0">
                          <a:solidFill>
                            <a:srgbClr val="0070C0"/>
                          </a:solidFill>
                          <a:effectLst/>
                          <a:latin typeface="Arial Rounded MT Bold" panose="020F070403050403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smtClean="0">
                          <a:solidFill>
                            <a:srgbClr val="FF0000"/>
                          </a:solidFill>
                          <a:latin typeface="Arial Rounded MT Bold" panose="020F0704030504030204" pitchFamily="34" charset="0"/>
                        </a:rPr>
                        <a:t>Now we have RULES!</a:t>
                      </a:r>
                      <a:endParaRPr lang="en-US" sz="2800" dirty="0">
                        <a:solidFill>
                          <a:srgbClr val="FF0000"/>
                        </a:solidFill>
                        <a:latin typeface="Arial Rounded MT Bold" panose="020F0704030504030204" pitchFamily="34" charset="0"/>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a:txBody>
                    <a:bodyPr/>
                    <a:lstStyle/>
                    <a:p>
                      <a:pPr marL="285750" marR="0" lvl="4"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u="none" kern="1200" dirty="0" smtClean="0">
                          <a:solidFill>
                            <a:schemeClr val="tx1"/>
                          </a:solidFill>
                          <a:effectLst/>
                          <a:latin typeface="Arial Rounded MT Bold" panose="020F0704030504030204" pitchFamily="34" charset="0"/>
                          <a:ea typeface="+mn-ea"/>
                          <a:cs typeface="+mn-cs"/>
                        </a:rPr>
                        <a:t>Rule 12.003 (Coordination of Related Family Cases and Hearings) </a:t>
                      </a:r>
                    </a:p>
                    <a:p>
                      <a:pPr marL="0" marR="0" lvl="4"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u="none" kern="1200" dirty="0" smtClean="0">
                        <a:solidFill>
                          <a:schemeClr val="tx1"/>
                        </a:solidFill>
                        <a:effectLst/>
                        <a:latin typeface="Arial Rounded MT Bold" panose="020F0704030504030204" pitchFamily="34" charset="0"/>
                        <a:ea typeface="+mn-ea"/>
                        <a:cs typeface="+mn-cs"/>
                      </a:endParaRPr>
                    </a:p>
                    <a:p>
                      <a:pPr marL="285750" marR="0" lvl="4"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u="none" kern="1200" dirty="0" smtClean="0">
                          <a:solidFill>
                            <a:schemeClr val="tx1"/>
                          </a:solidFill>
                          <a:effectLst/>
                          <a:latin typeface="Arial Rounded MT Bold" panose="020F0704030504030204" pitchFamily="34" charset="0"/>
                          <a:ea typeface="+mn-ea"/>
                          <a:cs typeface="+mn-cs"/>
                        </a:rPr>
                        <a:t>Rule 12.004 (Judicial Access and Review of Related Family Law Files)</a:t>
                      </a:r>
                    </a:p>
                    <a:p>
                      <a:pPr marL="0" marR="0" lvl="4"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u="none" kern="1200" dirty="0" smtClean="0">
                        <a:solidFill>
                          <a:schemeClr val="tx1"/>
                        </a:solidFill>
                        <a:effectLst/>
                        <a:latin typeface="Arial Rounded MT Bold" panose="020F0704030504030204" pitchFamily="34" charset="0"/>
                        <a:ea typeface="+mn-ea"/>
                        <a:cs typeface="+mn-cs"/>
                      </a:endParaRPr>
                    </a:p>
                    <a:p>
                      <a:pPr marL="285750" marR="0" lvl="4"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u="none" kern="1200" dirty="0" smtClean="0">
                          <a:solidFill>
                            <a:schemeClr val="tx1"/>
                          </a:solidFill>
                          <a:effectLst/>
                          <a:latin typeface="Arial Rounded MT Bold" panose="020F0704030504030204" pitchFamily="34" charset="0"/>
                          <a:ea typeface="+mn-ea"/>
                          <a:cs typeface="+mn-cs"/>
                        </a:rPr>
                        <a:t>Rule 12.006 (Filing Copies of Orders in Related Family Cases) </a:t>
                      </a:r>
                    </a:p>
                    <a:p>
                      <a:pPr marL="285750" marR="0" lvl="4"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u="none" kern="1200" dirty="0" smtClean="0">
                        <a:solidFill>
                          <a:schemeClr val="tx1"/>
                        </a:solidFill>
                        <a:effectLst/>
                        <a:latin typeface="Arial Rounded MT Bold" panose="020F0704030504030204" pitchFamily="34" charset="0"/>
                        <a:ea typeface="+mn-ea"/>
                        <a:cs typeface="+mn-cs"/>
                      </a:endParaRPr>
                    </a:p>
                    <a:p>
                      <a:pPr marL="285750" marR="0" lvl="4"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u="none" kern="1200" dirty="0" smtClean="0">
                          <a:solidFill>
                            <a:schemeClr val="tx1"/>
                          </a:solidFill>
                          <a:effectLst/>
                          <a:latin typeface="Arial Rounded MT Bold" panose="020F0704030504030204" pitchFamily="34" charset="0"/>
                          <a:ea typeface="+mn-ea"/>
                          <a:cs typeface="+mn-cs"/>
                        </a:rPr>
                        <a:t>Rule 12.007 (Access and Review of Related Family Files by Parties)</a:t>
                      </a:r>
                    </a:p>
                    <a:p>
                      <a:pPr marL="0" marR="0" lvl="4"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u="none" kern="1200" dirty="0" smtClean="0">
                        <a:solidFill>
                          <a:schemeClr val="tx1"/>
                        </a:solidFill>
                        <a:effectLst/>
                        <a:latin typeface="Arial Rounded MT Bold" panose="020F0704030504030204" pitchFamily="34" charset="0"/>
                        <a:ea typeface="+mn-ea"/>
                        <a:cs typeface="+mn-cs"/>
                      </a:endParaRPr>
                    </a:p>
                    <a:p>
                      <a:pPr marL="285750" marR="0" lvl="4"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u="none" kern="1200" dirty="0" smtClean="0">
                          <a:solidFill>
                            <a:schemeClr val="tx1"/>
                          </a:solidFill>
                          <a:effectLst/>
                          <a:latin typeface="Arial Rounded MT Bold" panose="020F0704030504030204" pitchFamily="34" charset="0"/>
                          <a:ea typeface="+mn-ea"/>
                          <a:cs typeface="+mn-cs"/>
                        </a:rPr>
                        <a:t>Rule 12.271 (Confidentiality of Related Family Hearings)</a:t>
                      </a:r>
                      <a:endParaRPr lang="en-US" sz="1800" dirty="0">
                        <a:latin typeface="Arial Rounded MT Bold" panose="020F0704030504030204" pitchFamily="34" charset="0"/>
                      </a:endParaRPr>
                    </a:p>
                  </a:txBody>
                  <a:tcPr>
                    <a:lnL w="12700" cap="flat" cmpd="sng" algn="ctr">
                      <a:solidFill>
                        <a:schemeClr val="accent2">
                          <a:lumMod val="60000"/>
                          <a:lumOff val="40000"/>
                        </a:schemeClr>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5280256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0000"/>
                </a:solidFill>
                <a:latin typeface="Arial Rounded MT Bold" panose="020F0704030504030204" pitchFamily="34" charset="0"/>
              </a:rPr>
              <a:t>Case law – UFC principles</a:t>
            </a:r>
            <a:endParaRPr lang="en-US" sz="4400" dirty="0"/>
          </a:p>
        </p:txBody>
      </p:sp>
      <p:sp>
        <p:nvSpPr>
          <p:cNvPr id="3" name="Content Placeholder 2"/>
          <p:cNvSpPr>
            <a:spLocks noGrp="1"/>
          </p:cNvSpPr>
          <p:nvPr>
            <p:ph idx="1"/>
          </p:nvPr>
        </p:nvSpPr>
        <p:spPr>
          <a:xfrm>
            <a:off x="677334" y="1660417"/>
            <a:ext cx="8596668" cy="4350348"/>
          </a:xfrm>
        </p:spPr>
        <p:txBody>
          <a:bodyPr>
            <a:noAutofit/>
          </a:bodyPr>
          <a:lstStyle/>
          <a:p>
            <a:pPr marL="0" indent="0">
              <a:buNone/>
            </a:pPr>
            <a:r>
              <a:rPr lang="en-US" sz="3600" dirty="0">
                <a:solidFill>
                  <a:schemeClr val="tx1"/>
                </a:solidFill>
                <a:latin typeface="Arial Rounded MT Bold" panose="020F0704030504030204" pitchFamily="34" charset="0"/>
              </a:rPr>
              <a:t/>
            </a:r>
            <a:br>
              <a:rPr lang="en-US" sz="3600" dirty="0">
                <a:solidFill>
                  <a:schemeClr val="tx1"/>
                </a:solidFill>
                <a:latin typeface="Arial Rounded MT Bold" panose="020F0704030504030204" pitchFamily="34" charset="0"/>
              </a:rPr>
            </a:br>
            <a:endParaRPr lang="en-US" sz="3600" dirty="0">
              <a:latin typeface="Arial Rounded MT Bold" panose="020F0704030504030204" pitchFamily="34" charset="0"/>
            </a:endParaRPr>
          </a:p>
          <a:p>
            <a:pPr marL="0" indent="0" algn="just">
              <a:buNone/>
            </a:pP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830315198"/>
              </p:ext>
            </p:extLst>
          </p:nvPr>
        </p:nvGraphicFramePr>
        <p:xfrm>
          <a:off x="428016" y="1478604"/>
          <a:ext cx="9894397" cy="5226002"/>
        </p:xfrm>
        <a:graphic>
          <a:graphicData uri="http://schemas.openxmlformats.org/drawingml/2006/table">
            <a:tbl>
              <a:tblPr firstRow="1" bandRow="1">
                <a:tableStyleId>{5940675A-B579-460E-94D1-54222C63F5DA}</a:tableStyleId>
              </a:tblPr>
              <a:tblGrid>
                <a:gridCol w="9894397"/>
              </a:tblGrid>
              <a:tr h="775922">
                <a:tc>
                  <a:txBody>
                    <a:bodyPr/>
                    <a:lstStyle/>
                    <a:p>
                      <a:pPr algn="l"/>
                      <a:r>
                        <a:rPr lang="en-US" sz="2800" i="1" kern="1200" dirty="0" smtClean="0">
                          <a:solidFill>
                            <a:schemeClr val="tx1"/>
                          </a:solidFill>
                          <a:effectLst/>
                          <a:latin typeface="Arial Rounded MT Bold" panose="020F0704030504030204" pitchFamily="34" charset="0"/>
                          <a:ea typeface="+mn-ea"/>
                          <a:cs typeface="+mn-cs"/>
                        </a:rPr>
                        <a:t>Perlow v. Berg Perlow</a:t>
                      </a:r>
                      <a:r>
                        <a:rPr lang="en-US" sz="2800" kern="1200" dirty="0" smtClean="0">
                          <a:solidFill>
                            <a:schemeClr val="tx1"/>
                          </a:solidFill>
                          <a:effectLst/>
                          <a:latin typeface="Arial Rounded MT Bold" panose="020F0704030504030204" pitchFamily="34" charset="0"/>
                          <a:ea typeface="+mn-ea"/>
                          <a:cs typeface="+mn-cs"/>
                        </a:rPr>
                        <a:t>, 975 So. 2d 383, 393 (Fla. 2004)</a:t>
                      </a:r>
                      <a:endParaRPr lang="en-US" sz="2800" dirty="0">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4438104">
                <a:tc>
                  <a:txBody>
                    <a:bodyPr/>
                    <a:lstStyle/>
                    <a:p>
                      <a:pPr lvl="0" algn="just"/>
                      <a:endParaRPr lang="en-US" sz="2200" kern="1200" dirty="0" smtClean="0">
                        <a:solidFill>
                          <a:schemeClr val="tx1"/>
                        </a:solidFill>
                        <a:effectLst/>
                        <a:latin typeface="Arial Rounded MT Bold" panose="020F0704030504030204" pitchFamily="34" charset="0"/>
                        <a:ea typeface="+mn-ea"/>
                        <a:cs typeface="+mn-cs"/>
                      </a:endParaRPr>
                    </a:p>
                    <a:p>
                      <a:pPr lvl="0" algn="just"/>
                      <a:r>
                        <a:rPr lang="en-US" sz="2200" kern="1200" dirty="0" smtClean="0">
                          <a:solidFill>
                            <a:schemeClr val="tx1"/>
                          </a:solidFill>
                          <a:effectLst/>
                          <a:latin typeface="Arial Rounded MT Bold" panose="020F0704030504030204" pitchFamily="34" charset="0"/>
                          <a:ea typeface="+mn-ea"/>
                          <a:cs typeface="+mn-cs"/>
                        </a:rPr>
                        <a:t>In the concurring opinion, Justice Pariente noted that the case served as a reminder of the importance of the principles for a unified family court:</a:t>
                      </a:r>
                    </a:p>
                    <a:p>
                      <a:pPr lvl="0" algn="just"/>
                      <a:endParaRPr lang="en-US" sz="2200" kern="1200" dirty="0" smtClean="0">
                        <a:solidFill>
                          <a:schemeClr val="tx1"/>
                        </a:solidFill>
                        <a:effectLst/>
                        <a:latin typeface="Arial Rounded MT Bold" panose="020F0704030504030204" pitchFamily="34" charset="0"/>
                        <a:ea typeface="+mn-ea"/>
                        <a:cs typeface="+mn-cs"/>
                      </a:endParaRPr>
                    </a:p>
                    <a:p>
                      <a:pPr algn="just"/>
                      <a:r>
                        <a:rPr lang="en-US" sz="2200" i="1" kern="1200" dirty="0" smtClean="0">
                          <a:solidFill>
                            <a:schemeClr val="tx1"/>
                          </a:solidFill>
                          <a:effectLst/>
                          <a:latin typeface="Arial Rounded MT Bold" panose="020F0704030504030204" pitchFamily="34" charset="0"/>
                          <a:ea typeface="+mn-ea"/>
                          <a:cs typeface="+mn-cs"/>
                        </a:rPr>
                        <a:t>[O]ur goal continues to be the creation of “a fully integrated, comprehensive approach to handling all cases involving children and families,” while at the same time resolving family disputes in a fair, timely, efficient, and cost-effective manner. We also stress the importance of embracing methods of resolving disputes that do not cause additional emotional harm to the children and families who are required to interact with the judicial system. (citation omitted).</a:t>
                      </a:r>
                    </a:p>
                    <a:p>
                      <a:pPr algn="just"/>
                      <a:endParaRPr lang="en-US" sz="2200" kern="1200" dirty="0" smtClean="0">
                        <a:solidFill>
                          <a:schemeClr val="tx1"/>
                        </a:solidFill>
                        <a:effectLst/>
                        <a:latin typeface="Arial Rounded MT Bold" panose="020F0704030504030204" pitchFamily="34" charset="0"/>
                        <a:ea typeface="+mn-ea"/>
                        <a:cs typeface="+mn-cs"/>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1507075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2944</TotalTime>
  <Words>1362</Words>
  <Application>Microsoft Office PowerPoint</Application>
  <PresentationFormat>Custom</PresentationFormat>
  <Paragraphs>161</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Facet</vt:lpstr>
      <vt:lpstr>Presentation</vt:lpstr>
      <vt:lpstr>Understanding Unified Family Court</vt:lpstr>
      <vt:lpstr>Question</vt:lpstr>
      <vt:lpstr>Answer</vt:lpstr>
      <vt:lpstr>What is impractical?</vt:lpstr>
      <vt:lpstr>What is the Unified Family Court?</vt:lpstr>
      <vt:lpstr>History of Unified Family Court</vt:lpstr>
      <vt:lpstr>History of Unified Family Court</vt:lpstr>
      <vt:lpstr>History of Unified Family Court</vt:lpstr>
      <vt:lpstr>Case law – UFC principles</vt:lpstr>
      <vt:lpstr>Therapeutic  Jurisprudence</vt:lpstr>
      <vt:lpstr>Definition of a “Related Case”  11th Circuit’s UFC AO #16-02</vt:lpstr>
      <vt:lpstr>What is considered a “Family” Matter for purposes of a Unified Family Court? </vt:lpstr>
      <vt:lpstr>PowerPoint Presentation</vt:lpstr>
      <vt:lpstr>PowerPoint Presentation</vt:lpstr>
      <vt:lpstr>PowerPoint Presentation</vt:lpstr>
      <vt:lpstr>Some Issues Affecting the Implementation of the UFC Model </vt:lpstr>
      <vt:lpstr>Unique Issues Affecting  Unified Family Court </vt:lpstr>
      <vt:lpstr>Case law - GAL</vt:lpstr>
      <vt:lpstr>Case law – One Family Division </vt:lpstr>
      <vt:lpstr>Case law – Prior Knowledge</vt:lpstr>
      <vt:lpstr>Case law – Conflict in Orders </vt:lpstr>
      <vt:lpstr>Case law – Forum Shopping? </vt:lpstr>
      <vt:lpstr>Possible Expansion of UFC  </vt:lpstr>
      <vt:lpstr>UFC – Are you ready?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Unified Family Court</dc:title>
  <dc:creator>Tew, Rene</dc:creator>
  <cp:lastModifiedBy>Maria Dopico</cp:lastModifiedBy>
  <cp:revision>111</cp:revision>
  <cp:lastPrinted>2017-04-21T17:57:13Z</cp:lastPrinted>
  <dcterms:created xsi:type="dcterms:W3CDTF">2017-02-24T14:03:00Z</dcterms:created>
  <dcterms:modified xsi:type="dcterms:W3CDTF">2017-05-10T19:04:34Z</dcterms:modified>
</cp:coreProperties>
</file>