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56" r:id="rId2"/>
    <p:sldId id="274" r:id="rId3"/>
    <p:sldId id="269" r:id="rId4"/>
    <p:sldId id="273" r:id="rId5"/>
    <p:sldId id="271" r:id="rId6"/>
    <p:sldId id="272" r:id="rId7"/>
    <p:sldId id="268" r:id="rId8"/>
    <p:sldId id="275" r:id="rId9"/>
    <p:sldId id="287" r:id="rId10"/>
    <p:sldId id="288" r:id="rId11"/>
    <p:sldId id="277" r:id="rId12"/>
    <p:sldId id="278" r:id="rId13"/>
    <p:sldId id="276" r:id="rId14"/>
    <p:sldId id="279" r:id="rId15"/>
    <p:sldId id="280" r:id="rId16"/>
    <p:sldId id="281" r:id="rId17"/>
    <p:sldId id="282" r:id="rId18"/>
    <p:sldId id="283" r:id="rId19"/>
    <p:sldId id="289" r:id="rId20"/>
    <p:sldId id="290" r:id="rId21"/>
    <p:sldId id="267" r:id="rId22"/>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74" autoAdjust="0"/>
    <p:restoredTop sz="94563"/>
  </p:normalViewPr>
  <p:slideViewPr>
    <p:cSldViewPr snapToGrid="0">
      <p:cViewPr varScale="1">
        <p:scale>
          <a:sx n="121" d="100"/>
          <a:sy n="121" d="100"/>
        </p:scale>
        <p:origin x="7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79" tIns="46640" rIns="93279" bIns="46640" rtlCol="0"/>
          <a:lstStyle>
            <a:lvl1pPr algn="r">
              <a:defRPr sz="1200"/>
            </a:lvl1pPr>
          </a:lstStyle>
          <a:p>
            <a:fld id="{A7C75392-02C2-469C-84F4-B3A3C6E1C692}" type="datetimeFigureOut">
              <a:rPr lang="en-US" smtClean="0"/>
              <a:t>12/2/19</a:t>
            </a:fld>
            <a:endParaRPr lang="en-US"/>
          </a:p>
        </p:txBody>
      </p:sp>
      <p:sp>
        <p:nvSpPr>
          <p:cNvPr id="4" name="Footer Placeholder 3"/>
          <p:cNvSpPr>
            <a:spLocks noGrp="1"/>
          </p:cNvSpPr>
          <p:nvPr>
            <p:ph type="ftr" sz="quarter" idx="2"/>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5"/>
            <a:ext cx="3041968" cy="466911"/>
          </a:xfrm>
          <a:prstGeom prst="rect">
            <a:avLst/>
          </a:prstGeom>
        </p:spPr>
        <p:txBody>
          <a:bodyPr vert="horz" lIns="93279" tIns="46640" rIns="93279" bIns="46640" rtlCol="0" anchor="b"/>
          <a:lstStyle>
            <a:lvl1pPr algn="r">
              <a:defRPr sz="1200"/>
            </a:lvl1pPr>
          </a:lstStyle>
          <a:p>
            <a:fld id="{4385703F-410C-4F7D-B70F-FC724AB0C617}" type="slidenum">
              <a:rPr lang="en-US" smtClean="0"/>
              <a:t>‹#›</a:t>
            </a:fld>
            <a:endParaRPr lang="en-US"/>
          </a:p>
        </p:txBody>
      </p:sp>
    </p:spTree>
    <p:extLst>
      <p:ext uri="{BB962C8B-B14F-4D97-AF65-F5344CB8AC3E}">
        <p14:creationId xmlns:p14="http://schemas.microsoft.com/office/powerpoint/2010/main" val="4113973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A33352BB-F9E8-4FB7-BAA0-68ED1B6D1F3C}" type="datetimeFigureOut">
              <a:rPr lang="en-US" smtClean="0"/>
              <a:t>12/2/19</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7AA4CBB7-7C04-4A27-8BF7-5A92C2B5A246}" type="slidenum">
              <a:rPr lang="en-US" smtClean="0"/>
              <a:t>‹#›</a:t>
            </a:fld>
            <a:endParaRPr lang="en-US"/>
          </a:p>
        </p:txBody>
      </p:sp>
    </p:spTree>
    <p:extLst>
      <p:ext uri="{BB962C8B-B14F-4D97-AF65-F5344CB8AC3E}">
        <p14:creationId xmlns:p14="http://schemas.microsoft.com/office/powerpoint/2010/main" val="173888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1</a:t>
            </a:fld>
            <a:endParaRPr lang="en-US"/>
          </a:p>
        </p:txBody>
      </p:sp>
    </p:spTree>
    <p:extLst>
      <p:ext uri="{BB962C8B-B14F-4D97-AF65-F5344CB8AC3E}">
        <p14:creationId xmlns:p14="http://schemas.microsoft.com/office/powerpoint/2010/main" val="70506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12</a:t>
            </a:fld>
            <a:endParaRPr lang="en-US"/>
          </a:p>
        </p:txBody>
      </p:sp>
    </p:spTree>
    <p:extLst>
      <p:ext uri="{BB962C8B-B14F-4D97-AF65-F5344CB8AC3E}">
        <p14:creationId xmlns:p14="http://schemas.microsoft.com/office/powerpoint/2010/main" val="381959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13</a:t>
            </a:fld>
            <a:endParaRPr lang="en-US"/>
          </a:p>
        </p:txBody>
      </p:sp>
    </p:spTree>
    <p:extLst>
      <p:ext uri="{BB962C8B-B14F-4D97-AF65-F5344CB8AC3E}">
        <p14:creationId xmlns:p14="http://schemas.microsoft.com/office/powerpoint/2010/main" val="334954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14</a:t>
            </a:fld>
            <a:endParaRPr lang="en-US"/>
          </a:p>
        </p:txBody>
      </p:sp>
    </p:spTree>
    <p:extLst>
      <p:ext uri="{BB962C8B-B14F-4D97-AF65-F5344CB8AC3E}">
        <p14:creationId xmlns:p14="http://schemas.microsoft.com/office/powerpoint/2010/main" val="357235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15</a:t>
            </a:fld>
            <a:endParaRPr lang="en-US"/>
          </a:p>
        </p:txBody>
      </p:sp>
    </p:spTree>
    <p:extLst>
      <p:ext uri="{BB962C8B-B14F-4D97-AF65-F5344CB8AC3E}">
        <p14:creationId xmlns:p14="http://schemas.microsoft.com/office/powerpoint/2010/main" val="3510263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16</a:t>
            </a:fld>
            <a:endParaRPr lang="en-US"/>
          </a:p>
        </p:txBody>
      </p:sp>
    </p:spTree>
    <p:extLst>
      <p:ext uri="{BB962C8B-B14F-4D97-AF65-F5344CB8AC3E}">
        <p14:creationId xmlns:p14="http://schemas.microsoft.com/office/powerpoint/2010/main" val="4089586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17</a:t>
            </a:fld>
            <a:endParaRPr lang="en-US"/>
          </a:p>
        </p:txBody>
      </p:sp>
    </p:spTree>
    <p:extLst>
      <p:ext uri="{BB962C8B-B14F-4D97-AF65-F5344CB8AC3E}">
        <p14:creationId xmlns:p14="http://schemas.microsoft.com/office/powerpoint/2010/main" val="68994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18</a:t>
            </a:fld>
            <a:endParaRPr lang="en-US"/>
          </a:p>
        </p:txBody>
      </p:sp>
    </p:spTree>
    <p:extLst>
      <p:ext uri="{BB962C8B-B14F-4D97-AF65-F5344CB8AC3E}">
        <p14:creationId xmlns:p14="http://schemas.microsoft.com/office/powerpoint/2010/main" val="354856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21</a:t>
            </a:fld>
            <a:endParaRPr lang="en-US"/>
          </a:p>
        </p:txBody>
      </p:sp>
    </p:spTree>
    <p:extLst>
      <p:ext uri="{BB962C8B-B14F-4D97-AF65-F5344CB8AC3E}">
        <p14:creationId xmlns:p14="http://schemas.microsoft.com/office/powerpoint/2010/main" val="384154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2</a:t>
            </a:fld>
            <a:endParaRPr lang="en-US"/>
          </a:p>
        </p:txBody>
      </p:sp>
    </p:spTree>
    <p:extLst>
      <p:ext uri="{BB962C8B-B14F-4D97-AF65-F5344CB8AC3E}">
        <p14:creationId xmlns:p14="http://schemas.microsoft.com/office/powerpoint/2010/main" val="383585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3</a:t>
            </a:fld>
            <a:endParaRPr lang="en-US"/>
          </a:p>
        </p:txBody>
      </p:sp>
    </p:spTree>
    <p:extLst>
      <p:ext uri="{BB962C8B-B14F-4D97-AF65-F5344CB8AC3E}">
        <p14:creationId xmlns:p14="http://schemas.microsoft.com/office/powerpoint/2010/main" val="244580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4</a:t>
            </a:fld>
            <a:endParaRPr lang="en-US"/>
          </a:p>
        </p:txBody>
      </p:sp>
    </p:spTree>
    <p:extLst>
      <p:ext uri="{BB962C8B-B14F-4D97-AF65-F5344CB8AC3E}">
        <p14:creationId xmlns:p14="http://schemas.microsoft.com/office/powerpoint/2010/main" val="74099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5</a:t>
            </a:fld>
            <a:endParaRPr lang="en-US"/>
          </a:p>
        </p:txBody>
      </p:sp>
    </p:spTree>
    <p:extLst>
      <p:ext uri="{BB962C8B-B14F-4D97-AF65-F5344CB8AC3E}">
        <p14:creationId xmlns:p14="http://schemas.microsoft.com/office/powerpoint/2010/main" val="207674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6</a:t>
            </a:fld>
            <a:endParaRPr lang="en-US"/>
          </a:p>
        </p:txBody>
      </p:sp>
    </p:spTree>
    <p:extLst>
      <p:ext uri="{BB962C8B-B14F-4D97-AF65-F5344CB8AC3E}">
        <p14:creationId xmlns:p14="http://schemas.microsoft.com/office/powerpoint/2010/main" val="142686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7</a:t>
            </a:fld>
            <a:endParaRPr lang="en-US"/>
          </a:p>
        </p:txBody>
      </p:sp>
    </p:spTree>
    <p:extLst>
      <p:ext uri="{BB962C8B-B14F-4D97-AF65-F5344CB8AC3E}">
        <p14:creationId xmlns:p14="http://schemas.microsoft.com/office/powerpoint/2010/main" val="253222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8</a:t>
            </a:fld>
            <a:endParaRPr lang="en-US"/>
          </a:p>
        </p:txBody>
      </p:sp>
    </p:spTree>
    <p:extLst>
      <p:ext uri="{BB962C8B-B14F-4D97-AF65-F5344CB8AC3E}">
        <p14:creationId xmlns:p14="http://schemas.microsoft.com/office/powerpoint/2010/main" val="298440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4CBB7-7C04-4A27-8BF7-5A92C2B5A246}" type="slidenum">
              <a:rPr lang="en-US" smtClean="0"/>
              <a:t>11</a:t>
            </a:fld>
            <a:endParaRPr lang="en-US"/>
          </a:p>
        </p:txBody>
      </p:sp>
    </p:spTree>
    <p:extLst>
      <p:ext uri="{BB962C8B-B14F-4D97-AF65-F5344CB8AC3E}">
        <p14:creationId xmlns:p14="http://schemas.microsoft.com/office/powerpoint/2010/main" val="330233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lizeelawfir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cis.gov/i-36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cis.gov/policymanual/HTML/PolicyManual.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uscis.gov/policy-manual/volume-12-part-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scis.gov/i-75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873" y="2404534"/>
            <a:ext cx="8595130" cy="1646302"/>
          </a:xfrm>
        </p:spPr>
        <p:txBody>
          <a:bodyPr/>
          <a:lstStyle/>
          <a:p>
            <a:r>
              <a:rPr lang="en-US" dirty="0"/>
              <a:t>Immigration for Florida Family Lawyers 101! </a:t>
            </a:r>
          </a:p>
        </p:txBody>
      </p:sp>
      <p:sp>
        <p:nvSpPr>
          <p:cNvPr id="3" name="Subtitle 2"/>
          <p:cNvSpPr>
            <a:spLocks noGrp="1"/>
          </p:cNvSpPr>
          <p:nvPr>
            <p:ph type="subTitle" idx="1"/>
          </p:nvPr>
        </p:nvSpPr>
        <p:spPr>
          <a:xfrm>
            <a:off x="-138547" y="6439974"/>
            <a:ext cx="9274003" cy="1096899"/>
          </a:xfrm>
        </p:spPr>
        <p:txBody>
          <a:bodyPr/>
          <a:lstStyle/>
          <a:p>
            <a:r>
              <a:rPr lang="en-US" dirty="0">
                <a:hlinkClick r:id="rId3"/>
              </a:rPr>
              <a:t>www.elizeelawfirm.com</a:t>
            </a:r>
            <a:r>
              <a:rPr lang="en-US" dirty="0"/>
              <a:t>  (305) 371-8846  1110 Brickell Ave #315, Miami, Florida 33131</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28" y="5679347"/>
            <a:ext cx="3364491" cy="760627"/>
          </a:xfrm>
          <a:prstGeom prst="rect">
            <a:avLst/>
          </a:prstGeom>
        </p:spPr>
      </p:pic>
    </p:spTree>
    <p:extLst>
      <p:ext uri="{BB962C8B-B14F-4D97-AF65-F5344CB8AC3E}">
        <p14:creationId xmlns:p14="http://schemas.microsoft.com/office/powerpoint/2010/main" val="134375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84DF-5549-A444-9489-793CB36E55AB}"/>
              </a:ext>
            </a:extLst>
          </p:cNvPr>
          <p:cNvSpPr>
            <a:spLocks noGrp="1"/>
          </p:cNvSpPr>
          <p:nvPr>
            <p:ph type="title"/>
          </p:nvPr>
        </p:nvSpPr>
        <p:spPr/>
        <p:txBody>
          <a:bodyPr/>
          <a:lstStyle/>
          <a:p>
            <a:pPr algn="ctr"/>
            <a:r>
              <a:rPr lang="en-US" dirty="0"/>
              <a:t>Bifurcation of Pending Dissolution to Support Pending Immigration Matter </a:t>
            </a:r>
          </a:p>
        </p:txBody>
      </p:sp>
      <p:pic>
        <p:nvPicPr>
          <p:cNvPr id="4" name="Content Placeholder 4" descr="A screenshot of a cell phone&#10;&#10;Description automatically generated">
            <a:extLst>
              <a:ext uri="{FF2B5EF4-FFF2-40B4-BE49-F238E27FC236}">
                <a16:creationId xmlns:a16="http://schemas.microsoft.com/office/drawing/2014/main" id="{918DE2DF-8098-1348-AA1C-1AD89E436A23}"/>
              </a:ext>
            </a:extLst>
          </p:cNvPr>
          <p:cNvPicPr>
            <a:picLocks noGrp="1" noChangeAspect="1"/>
          </p:cNvPicPr>
          <p:nvPr>
            <p:ph idx="1"/>
          </p:nvPr>
        </p:nvPicPr>
        <p:blipFill>
          <a:blip r:embed="rId2"/>
          <a:stretch>
            <a:fillRect/>
          </a:stretch>
        </p:blipFill>
        <p:spPr>
          <a:xfrm>
            <a:off x="721519" y="2202656"/>
            <a:ext cx="8509000" cy="3797300"/>
          </a:xfrm>
        </p:spPr>
      </p:pic>
    </p:spTree>
    <p:extLst>
      <p:ext uri="{BB962C8B-B14F-4D97-AF65-F5344CB8AC3E}">
        <p14:creationId xmlns:p14="http://schemas.microsoft.com/office/powerpoint/2010/main" val="77963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9A35-AA7B-4101-A4F7-0847F4D3D10B}"/>
              </a:ext>
            </a:extLst>
          </p:cNvPr>
          <p:cNvSpPr>
            <a:spLocks noGrp="1"/>
          </p:cNvSpPr>
          <p:nvPr>
            <p:ph type="title"/>
          </p:nvPr>
        </p:nvSpPr>
        <p:spPr>
          <a:xfrm>
            <a:off x="784911" y="681318"/>
            <a:ext cx="8596668" cy="1320800"/>
          </a:xfrm>
        </p:spPr>
        <p:txBody>
          <a:bodyPr/>
          <a:lstStyle/>
          <a:p>
            <a:pPr algn="ctr"/>
            <a:r>
              <a:rPr lang="en-US" b="1" dirty="0"/>
              <a:t>Subject to Battery or Extreme Cruelty </a:t>
            </a:r>
          </a:p>
        </p:txBody>
      </p:sp>
      <p:sp>
        <p:nvSpPr>
          <p:cNvPr id="3" name="Content Placeholder 2">
            <a:extLst>
              <a:ext uri="{FF2B5EF4-FFF2-40B4-BE49-F238E27FC236}">
                <a16:creationId xmlns:a16="http://schemas.microsoft.com/office/drawing/2014/main" id="{DAC3DE57-7AB7-482C-9426-5892DFDA3480}"/>
              </a:ext>
            </a:extLst>
          </p:cNvPr>
          <p:cNvSpPr>
            <a:spLocks noGrp="1"/>
          </p:cNvSpPr>
          <p:nvPr>
            <p:ph idx="1"/>
          </p:nvPr>
        </p:nvSpPr>
        <p:spPr>
          <a:xfrm>
            <a:off x="677334" y="2133600"/>
            <a:ext cx="8596668" cy="3547872"/>
          </a:xfrm>
        </p:spPr>
        <p:txBody>
          <a:bodyPr anchor="t">
            <a:noAutofit/>
          </a:bodyPr>
          <a:lstStyle/>
          <a:p>
            <a:r>
              <a:rPr lang="en-US" b="1" dirty="0"/>
              <a:t>​</a:t>
            </a:r>
            <a:r>
              <a:rPr lang="en-US" dirty="0"/>
              <a:t>Evidence of the relationship</a:t>
            </a:r>
          </a:p>
          <a:p>
            <a:pPr lvl="1"/>
            <a:r>
              <a:rPr lang="en-US" dirty="0"/>
              <a:t>Submit copies of documents indicating that the marriage upon which you were granted status was entered in good faith and was not for the purpose of circumventing immigration laws. Submit copies of as many documents as you can to establish this fact, to demonstrate the circumstances of the relationship from the date of the marriage to the present date. </a:t>
            </a:r>
          </a:p>
          <a:p>
            <a:r>
              <a:rPr lang="en-US" dirty="0"/>
              <a:t>Your final divorce or annulment decree</a:t>
            </a:r>
          </a:p>
          <a:p>
            <a:r>
              <a:rPr lang="en-US" dirty="0"/>
              <a:t>Evidence demonstrating any circumstances surrounding the end of the relationship.</a:t>
            </a:r>
          </a:p>
        </p:txBody>
      </p:sp>
    </p:spTree>
    <p:extLst>
      <p:ext uri="{BB962C8B-B14F-4D97-AF65-F5344CB8AC3E}">
        <p14:creationId xmlns:p14="http://schemas.microsoft.com/office/powerpoint/2010/main" val="184567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Violence Against Women Act (VAWA)</a:t>
            </a:r>
          </a:p>
        </p:txBody>
      </p:sp>
      <p:sp>
        <p:nvSpPr>
          <p:cNvPr id="3" name="Content Placeholder 2"/>
          <p:cNvSpPr>
            <a:spLocks noGrp="1"/>
          </p:cNvSpPr>
          <p:nvPr>
            <p:ph idx="1"/>
          </p:nvPr>
        </p:nvSpPr>
        <p:spPr>
          <a:xfrm>
            <a:off x="677334" y="1550896"/>
            <a:ext cx="8596668" cy="5127812"/>
          </a:xfrm>
        </p:spPr>
        <p:txBody>
          <a:bodyPr>
            <a:normAutofit/>
          </a:bodyPr>
          <a:lstStyle/>
          <a:p>
            <a:pPr marL="0" indent="0">
              <a:buNone/>
            </a:pPr>
            <a:r>
              <a:rPr lang="en-US" dirty="0"/>
              <a:t>Under the federal Violence Against Women Act (VAWA), you may be eligible to become a lawful permanent resident (get a Green Card) if you are the victim of battery or extreme cruelty committed by:</a:t>
            </a:r>
          </a:p>
          <a:p>
            <a:r>
              <a:rPr lang="en-US" dirty="0"/>
              <a:t>A U.S. citizen spouse or former spouse;</a:t>
            </a:r>
          </a:p>
          <a:p>
            <a:r>
              <a:rPr lang="en-US" dirty="0"/>
              <a:t>A U.S. citizen parent;</a:t>
            </a:r>
          </a:p>
          <a:p>
            <a:r>
              <a:rPr lang="en-US" dirty="0"/>
              <a:t>A U.S. citizen son or daughter;</a:t>
            </a:r>
          </a:p>
          <a:p>
            <a:r>
              <a:rPr lang="en-US" dirty="0"/>
              <a:t>A lawful permanent resident (LPR) spouse or former spouse; or</a:t>
            </a:r>
          </a:p>
          <a:p>
            <a:r>
              <a:rPr lang="en-US" dirty="0"/>
              <a:t>An LPR parent.</a:t>
            </a:r>
          </a:p>
          <a:p>
            <a:pPr marL="0" indent="0">
              <a:buNone/>
            </a:pPr>
            <a:endParaRPr lang="en-US" dirty="0"/>
          </a:p>
          <a:p>
            <a:pPr marL="0" indent="0">
              <a:buNone/>
            </a:pPr>
            <a:r>
              <a:rPr lang="en-US" dirty="0"/>
              <a:t>You may self-petition under VAWA by filing a Petition for Amerasian, Widow(</a:t>
            </a:r>
            <a:r>
              <a:rPr lang="en-US" dirty="0" err="1"/>
              <a:t>er</a:t>
            </a:r>
            <a:r>
              <a:rPr lang="en-US" dirty="0"/>
              <a:t>), or Special Immigrant </a:t>
            </a:r>
            <a:r>
              <a:rPr lang="en-US" dirty="0">
                <a:hlinkClick r:id="rId3"/>
              </a:rPr>
              <a:t>(Form I-360)</a:t>
            </a:r>
            <a:r>
              <a:rPr lang="en-US" dirty="0"/>
              <a:t> without your abusive family member’s knowledge or consent.</a:t>
            </a:r>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420766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0;&#10;Description automatically generated">
            <a:extLst>
              <a:ext uri="{FF2B5EF4-FFF2-40B4-BE49-F238E27FC236}">
                <a16:creationId xmlns:a16="http://schemas.microsoft.com/office/drawing/2014/main" id="{93769E22-CAE7-744D-AE62-DD0A4589A98D}"/>
              </a:ext>
            </a:extLst>
          </p:cNvPr>
          <p:cNvPicPr>
            <a:picLocks noGrp="1" noChangeAspect="1"/>
          </p:cNvPicPr>
          <p:nvPr>
            <p:ph idx="1"/>
          </p:nvPr>
        </p:nvPicPr>
        <p:blipFill>
          <a:blip r:embed="rId3"/>
          <a:stretch>
            <a:fillRect/>
          </a:stretch>
        </p:blipFill>
        <p:spPr>
          <a:xfrm>
            <a:off x="566069" y="526860"/>
            <a:ext cx="8992922" cy="5081460"/>
          </a:xfrm>
        </p:spPr>
      </p:pic>
    </p:spTree>
    <p:extLst>
      <p:ext uri="{BB962C8B-B14F-4D97-AF65-F5344CB8AC3E}">
        <p14:creationId xmlns:p14="http://schemas.microsoft.com/office/powerpoint/2010/main" val="198527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“Good Moral Character”</a:t>
            </a:r>
          </a:p>
        </p:txBody>
      </p:sp>
      <p:sp>
        <p:nvSpPr>
          <p:cNvPr id="3" name="Content Placeholder 2"/>
          <p:cNvSpPr>
            <a:spLocks noGrp="1"/>
          </p:cNvSpPr>
          <p:nvPr>
            <p:ph idx="1"/>
          </p:nvPr>
        </p:nvSpPr>
        <p:spPr>
          <a:xfrm>
            <a:off x="677334" y="1631577"/>
            <a:ext cx="8596668" cy="4966447"/>
          </a:xfrm>
        </p:spPr>
        <p:txBody>
          <a:bodyPr>
            <a:normAutofit/>
          </a:bodyPr>
          <a:lstStyle/>
          <a:p>
            <a:r>
              <a:rPr lang="en-US" dirty="0"/>
              <a:t>Citizenship Application and Immigration Court cases </a:t>
            </a:r>
          </a:p>
          <a:p>
            <a:r>
              <a:rPr lang="en-US" dirty="0"/>
              <a:t>Good moral character means that a person does not have serious criminal issues in his or her past, and that the person generally fulfills his or her obligations under the law.</a:t>
            </a:r>
          </a:p>
          <a:p>
            <a:pPr lvl="1"/>
            <a:r>
              <a:rPr lang="en-US" dirty="0"/>
              <a:t>Alimony </a:t>
            </a:r>
          </a:p>
          <a:p>
            <a:pPr lvl="1"/>
            <a:r>
              <a:rPr lang="en-US" dirty="0"/>
              <a:t>Child Support </a:t>
            </a:r>
          </a:p>
          <a:p>
            <a:r>
              <a:rPr lang="en-US" dirty="0"/>
              <a:t>According to the </a:t>
            </a:r>
            <a:r>
              <a:rPr lang="en-US" i="1" dirty="0">
                <a:hlinkClick r:id="rId3"/>
              </a:rPr>
              <a:t>USCIS Policy Manual</a:t>
            </a:r>
            <a:r>
              <a:rPr lang="en-US" dirty="0">
                <a:hlinkClick r:id="rId3"/>
              </a:rPr>
              <a:t> </a:t>
            </a:r>
            <a:r>
              <a:rPr lang="en-US" dirty="0"/>
              <a:t>(</a:t>
            </a:r>
            <a:r>
              <a:rPr lang="en-US" dirty="0">
                <a:hlinkClick r:id="rId4"/>
              </a:rPr>
              <a:t>Part F</a:t>
            </a:r>
            <a:r>
              <a:rPr lang="en-US" dirty="0"/>
              <a:t>), good moral character for naturalization purposes is defined as “character which measures up to the standards of average citizens of the community in which the applicant resides.”</a:t>
            </a:r>
          </a:p>
          <a:p>
            <a:r>
              <a:rPr lang="en-US" dirty="0"/>
              <a:t>Crimes Involving Moral Turpitude </a:t>
            </a:r>
          </a:p>
          <a:p>
            <a:pPr lvl="1"/>
            <a:r>
              <a:rPr lang="en-US" dirty="0"/>
              <a:t>The person committing it should have had either an “evil intent” or been acting recklessly.</a:t>
            </a:r>
          </a:p>
          <a:p>
            <a:pPr lvl="1"/>
            <a:r>
              <a:rPr lang="en-US" dirty="0"/>
              <a:t>Rape, Spousal Abuse, Child Abuse </a:t>
            </a:r>
          </a:p>
        </p:txBody>
      </p:sp>
    </p:spTree>
    <p:extLst>
      <p:ext uri="{BB962C8B-B14F-4D97-AF65-F5344CB8AC3E}">
        <p14:creationId xmlns:p14="http://schemas.microsoft.com/office/powerpoint/2010/main" val="402259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7906"/>
            <a:ext cx="8596668" cy="1479176"/>
          </a:xfrm>
        </p:spPr>
        <p:txBody>
          <a:bodyPr/>
          <a:lstStyle/>
          <a:p>
            <a:pPr algn="ctr"/>
            <a:br>
              <a:rPr lang="en-US" dirty="0"/>
            </a:br>
            <a:r>
              <a:rPr lang="en-US" b="1" dirty="0"/>
              <a:t>Alimony and Attorneys Fees </a:t>
            </a:r>
          </a:p>
        </p:txBody>
      </p:sp>
      <p:sp>
        <p:nvSpPr>
          <p:cNvPr id="3" name="Content Placeholder 2"/>
          <p:cNvSpPr>
            <a:spLocks noGrp="1"/>
          </p:cNvSpPr>
          <p:nvPr>
            <p:ph idx="1"/>
          </p:nvPr>
        </p:nvSpPr>
        <p:spPr>
          <a:xfrm>
            <a:off x="677334" y="1757082"/>
            <a:ext cx="8596668" cy="4311929"/>
          </a:xfrm>
        </p:spPr>
        <p:txBody>
          <a:bodyPr>
            <a:normAutofit fontScale="92500"/>
          </a:bodyPr>
          <a:lstStyle/>
          <a:p>
            <a:r>
              <a:rPr lang="en-US" dirty="0"/>
              <a:t>The factor of a short-term marriage, standing alone, does not justify the denial of a temporary support. </a:t>
            </a:r>
            <a:r>
              <a:rPr lang="en-US" u="sng" dirty="0"/>
              <a:t>De Gutierrez v. Gutierrez</a:t>
            </a:r>
            <a:r>
              <a:rPr lang="en-US" dirty="0"/>
              <a:t>, 19 So.3d 1110, 1113 (Fla. 2</a:t>
            </a:r>
            <a:r>
              <a:rPr lang="en-US" baseline="30000" dirty="0"/>
              <a:t>nd</a:t>
            </a:r>
            <a:r>
              <a:rPr lang="en-US" dirty="0"/>
              <a:t> DCA 2009) </a:t>
            </a:r>
          </a:p>
          <a:p>
            <a:r>
              <a:rPr lang="en-US" dirty="0"/>
              <a:t>In its consideration of whether to award temporary alimony and attorneys fees, this court SHOULD consider a WIFE’S IMMIGRATION STATUS. </a:t>
            </a:r>
            <a:r>
              <a:rPr lang="en-US" u="sng" dirty="0"/>
              <a:t>Levy v. Levy</a:t>
            </a:r>
            <a:r>
              <a:rPr lang="en-US" dirty="0"/>
              <a:t>, 862 So. 2d 48, 51-52 (Fla. 3</a:t>
            </a:r>
            <a:r>
              <a:rPr lang="en-US" baseline="30000" dirty="0"/>
              <a:t>rd</a:t>
            </a:r>
            <a:r>
              <a:rPr lang="en-US" dirty="0"/>
              <a:t> DCA 2003)(In awarding alimony and attorney’s fees the court considered the fact that the wife could not legally work in the U.S due to her immigration status). </a:t>
            </a:r>
          </a:p>
          <a:p>
            <a:r>
              <a:rPr lang="en-US" dirty="0"/>
              <a:t>The Court awarded the wife rehabilitative alimony to help the wife transition into single life in America. </a:t>
            </a:r>
            <a:r>
              <a:rPr lang="en-US" u="sng" dirty="0" err="1"/>
              <a:t>Martire</a:t>
            </a:r>
            <a:r>
              <a:rPr lang="en-US" u="sng" dirty="0"/>
              <a:t> v. </a:t>
            </a:r>
            <a:r>
              <a:rPr lang="en-US" u="sng" dirty="0" err="1"/>
              <a:t>Martire</a:t>
            </a:r>
            <a:r>
              <a:rPr lang="en-US" dirty="0"/>
              <a:t>, 792 So.2d 631, 632 (Fla. 4</a:t>
            </a:r>
            <a:r>
              <a:rPr lang="en-US" baseline="30000" dirty="0"/>
              <a:t>th</a:t>
            </a:r>
            <a:r>
              <a:rPr lang="en-US" dirty="0"/>
              <a:t> DCA 2001). </a:t>
            </a:r>
          </a:p>
          <a:p>
            <a:r>
              <a:rPr lang="en-US" dirty="0"/>
              <a:t>The history balance of “need and ability” is the basis for alimony, support, and attorney’s fees, it would be inequitable to deny the needy wife support from an able husband, thereby leaving her ward of the state of dependent upon others or simply deprived.” </a:t>
            </a:r>
            <a:r>
              <a:rPr lang="en-US" u="sng" dirty="0"/>
              <a:t>Belcher v. Belcher</a:t>
            </a:r>
            <a:r>
              <a:rPr lang="en-US" dirty="0"/>
              <a:t>, 271 So.2d 7, 11 (Fla. 1972)</a:t>
            </a:r>
          </a:p>
        </p:txBody>
      </p:sp>
    </p:spTree>
    <p:extLst>
      <p:ext uri="{BB962C8B-B14F-4D97-AF65-F5344CB8AC3E}">
        <p14:creationId xmlns:p14="http://schemas.microsoft.com/office/powerpoint/2010/main" val="368300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Parental Responsibility and Time Sharing </a:t>
            </a:r>
          </a:p>
        </p:txBody>
      </p:sp>
      <p:sp>
        <p:nvSpPr>
          <p:cNvPr id="3" name="Content Placeholder 2"/>
          <p:cNvSpPr>
            <a:spLocks noGrp="1"/>
          </p:cNvSpPr>
          <p:nvPr>
            <p:ph idx="1"/>
          </p:nvPr>
        </p:nvSpPr>
        <p:spPr>
          <a:xfrm>
            <a:off x="677333" y="1488613"/>
            <a:ext cx="8813507" cy="5216987"/>
          </a:xfrm>
        </p:spPr>
        <p:txBody>
          <a:bodyPr>
            <a:normAutofit/>
          </a:bodyPr>
          <a:lstStyle/>
          <a:p>
            <a:r>
              <a:rPr lang="en-US" u="sng" dirty="0"/>
              <a:t>Coyne v. Coyne</a:t>
            </a:r>
            <a:r>
              <a:rPr lang="en-US" dirty="0"/>
              <a:t>, 895 So.2d 469 (Fla. 2</a:t>
            </a:r>
            <a:r>
              <a:rPr lang="en-US" baseline="30000" dirty="0"/>
              <a:t>nd</a:t>
            </a:r>
            <a:r>
              <a:rPr lang="en-US" dirty="0"/>
              <a:t> DCA 2005): Parties were both Canadian Citizens. At the time of the final hearing, the former husband was residing in Florida and the Former Wife was residing in Canada with the two minor children. </a:t>
            </a:r>
          </a:p>
          <a:p>
            <a:pPr lvl="1"/>
            <a:r>
              <a:rPr lang="en-US" dirty="0"/>
              <a:t>Trial court awarded sole parental responsibility to the former wife and denied the former husband any visitations with the children outside of Canada. </a:t>
            </a:r>
          </a:p>
          <a:p>
            <a:pPr lvl="1"/>
            <a:r>
              <a:rPr lang="en-US" dirty="0"/>
              <a:t>The Husband’s uncertain immigration status and his inability to travel to and from the United States did not support the trial court’s order. </a:t>
            </a:r>
          </a:p>
          <a:p>
            <a:pPr lvl="1"/>
            <a:r>
              <a:rPr lang="en-US" dirty="0"/>
              <a:t>The trial court must make a finding that shared parental responsibility would be detrimental to the children. </a:t>
            </a:r>
          </a:p>
          <a:p>
            <a:pPr lvl="1"/>
            <a:r>
              <a:rPr lang="en-US" dirty="0"/>
              <a:t>Restrictions to visitations should be supported by some evidence in the record showing that they are necessary. </a:t>
            </a:r>
          </a:p>
          <a:p>
            <a:pPr marL="457200" lvl="1" indent="0">
              <a:buNone/>
            </a:pPr>
            <a:endParaRPr lang="en-US" dirty="0"/>
          </a:p>
        </p:txBody>
      </p:sp>
    </p:spTree>
    <p:extLst>
      <p:ext uri="{BB962C8B-B14F-4D97-AF65-F5344CB8AC3E}">
        <p14:creationId xmlns:p14="http://schemas.microsoft.com/office/powerpoint/2010/main" val="217163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t>Parental Responsibility and Timesharing </a:t>
            </a:r>
            <a:br>
              <a:rPr lang="en-US" b="1" dirty="0"/>
            </a:br>
            <a:r>
              <a:rPr lang="en-US" dirty="0"/>
              <a:t> </a:t>
            </a:r>
          </a:p>
        </p:txBody>
      </p:sp>
      <p:sp>
        <p:nvSpPr>
          <p:cNvPr id="3" name="Content Placeholder 2"/>
          <p:cNvSpPr>
            <a:spLocks noGrp="1"/>
          </p:cNvSpPr>
          <p:nvPr>
            <p:ph idx="1"/>
          </p:nvPr>
        </p:nvSpPr>
        <p:spPr/>
        <p:txBody>
          <a:bodyPr>
            <a:normAutofit/>
          </a:bodyPr>
          <a:lstStyle/>
          <a:p>
            <a:pPr lvl="1"/>
            <a:r>
              <a:rPr lang="en-US" u="sng" dirty="0"/>
              <a:t>Matura V. Griffith</a:t>
            </a:r>
            <a:r>
              <a:rPr lang="en-US" dirty="0"/>
              <a:t>, 135 So.3d 377 (Fla. 5</a:t>
            </a:r>
            <a:r>
              <a:rPr lang="en-US" baseline="30000" dirty="0"/>
              <a:t>th</a:t>
            </a:r>
            <a:r>
              <a:rPr lang="en-US" dirty="0"/>
              <a:t> DCA 2014): trial court entered final judgment allowing father to have visitation with minor children after being deported to Jamaica, a non-Hague Convention but required him to post $50,000 bond. </a:t>
            </a:r>
          </a:p>
          <a:p>
            <a:pPr lvl="2"/>
            <a:r>
              <a:rPr lang="en-US" dirty="0"/>
              <a:t>Father was deported to Jamaica upon convictions of two batteries on the Mother and had repeatedly threatened to kidnap the children. </a:t>
            </a:r>
          </a:p>
          <a:p>
            <a:pPr lvl="2"/>
            <a:r>
              <a:rPr lang="en-US" dirty="0"/>
              <a:t>Although the court considered the best interest of the children factors in section 61.13(3), it overlooked section 61.13(2)(c)2 which creates a presumption of detriment to the children when the parent seeking a parenting plan and timesharing has been convicted of a misdemeanor battery involving domestic violence. </a:t>
            </a:r>
          </a:p>
          <a:p>
            <a:pPr lvl="2"/>
            <a:r>
              <a:rPr lang="en-US" dirty="0"/>
              <a:t>The Father should have to rebut the presumption before being able to be awarded timesharing or shared parental responsibility </a:t>
            </a:r>
          </a:p>
        </p:txBody>
      </p:sp>
    </p:spTree>
    <p:extLst>
      <p:ext uri="{BB962C8B-B14F-4D97-AF65-F5344CB8AC3E}">
        <p14:creationId xmlns:p14="http://schemas.microsoft.com/office/powerpoint/2010/main" val="389517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416424"/>
          </a:xfrm>
        </p:spPr>
        <p:txBody>
          <a:bodyPr>
            <a:normAutofit/>
          </a:bodyPr>
          <a:lstStyle/>
          <a:p>
            <a:pPr algn="ctr"/>
            <a:r>
              <a:rPr lang="en-US" b="1" dirty="0"/>
              <a:t>Child Support </a:t>
            </a:r>
          </a:p>
        </p:txBody>
      </p:sp>
      <p:sp>
        <p:nvSpPr>
          <p:cNvPr id="3" name="Content Placeholder 2"/>
          <p:cNvSpPr>
            <a:spLocks noGrp="1"/>
          </p:cNvSpPr>
          <p:nvPr>
            <p:ph idx="1"/>
          </p:nvPr>
        </p:nvSpPr>
        <p:spPr>
          <a:xfrm>
            <a:off x="677334" y="1603541"/>
            <a:ext cx="8887080" cy="4644859"/>
          </a:xfrm>
        </p:spPr>
        <p:txBody>
          <a:bodyPr>
            <a:normAutofit/>
          </a:bodyPr>
          <a:lstStyle/>
          <a:p>
            <a:pPr marL="0" indent="0">
              <a:buNone/>
            </a:pPr>
            <a:endParaRPr lang="en-US" dirty="0"/>
          </a:p>
          <a:p>
            <a:r>
              <a:rPr lang="en-US" u="sng" dirty="0"/>
              <a:t>Cole v. Cole</a:t>
            </a:r>
            <a:r>
              <a:rPr lang="en-US" dirty="0"/>
              <a:t>, 723 So. 2d 925, 926 (Fla. Dist. Ct. App. 1999) </a:t>
            </a:r>
          </a:p>
          <a:p>
            <a:pPr lvl="1"/>
            <a:r>
              <a:rPr lang="en-US" dirty="0"/>
              <a:t>The Court found that due to the uncertainty concerning whether the Father would be allowed to remain in the country to support any of his children, the court found that the trial court abused its discretion in failing to make any child support provisions for Ms. Turner’s children in the trust. </a:t>
            </a:r>
          </a:p>
          <a:p>
            <a:pPr lvl="2"/>
            <a:r>
              <a:rPr lang="en-US" dirty="0"/>
              <a:t>Father had four children during the course of his marriage with Ms. Cole the appellee. While still being married he had 5 children with Ms. Turner appellant/intervenor. </a:t>
            </a:r>
          </a:p>
          <a:p>
            <a:pPr lvl="2"/>
            <a:r>
              <a:rPr lang="en-US" dirty="0"/>
              <a:t>Father was a Jamaican national and was incarcerated in Federal Prison on various violations of immigration laws and was awaiting deportation proceedings.</a:t>
            </a:r>
          </a:p>
          <a:p>
            <a:pPr lvl="0"/>
            <a:r>
              <a:rPr lang="en-US" dirty="0"/>
              <a:t>Florida statutes, are broad enough to allow the trial court to deviate from child support guidelines, based upon support obligations from other marriages or relationships. </a:t>
            </a:r>
          </a:p>
          <a:p>
            <a:endParaRPr lang="en-US" dirty="0"/>
          </a:p>
        </p:txBody>
      </p:sp>
    </p:spTree>
    <p:extLst>
      <p:ext uri="{BB962C8B-B14F-4D97-AF65-F5344CB8AC3E}">
        <p14:creationId xmlns:p14="http://schemas.microsoft.com/office/powerpoint/2010/main" val="1738284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28F6-9D4E-5D46-98A5-63417DA2241B}"/>
              </a:ext>
            </a:extLst>
          </p:cNvPr>
          <p:cNvSpPr>
            <a:spLocks noGrp="1"/>
          </p:cNvSpPr>
          <p:nvPr>
            <p:ph type="title"/>
          </p:nvPr>
        </p:nvSpPr>
        <p:spPr/>
        <p:txBody>
          <a:bodyPr>
            <a:normAutofit fontScale="90000"/>
          </a:bodyPr>
          <a:lstStyle/>
          <a:p>
            <a:r>
              <a:rPr lang="en-US" dirty="0"/>
              <a:t>All Children Have the Right to Child Support</a:t>
            </a:r>
            <a:br>
              <a:rPr lang="en-US" dirty="0"/>
            </a:br>
            <a:endParaRPr lang="en-US" dirty="0"/>
          </a:p>
        </p:txBody>
      </p:sp>
      <p:sp>
        <p:nvSpPr>
          <p:cNvPr id="3" name="Content Placeholder 2">
            <a:extLst>
              <a:ext uri="{FF2B5EF4-FFF2-40B4-BE49-F238E27FC236}">
                <a16:creationId xmlns:a16="http://schemas.microsoft.com/office/drawing/2014/main" id="{CFE27CE8-37F7-8F4C-8594-57D7BD84058C}"/>
              </a:ext>
            </a:extLst>
          </p:cNvPr>
          <p:cNvSpPr>
            <a:spLocks noGrp="1"/>
          </p:cNvSpPr>
          <p:nvPr>
            <p:ph idx="1"/>
          </p:nvPr>
        </p:nvSpPr>
        <p:spPr>
          <a:xfrm>
            <a:off x="677334" y="1687624"/>
            <a:ext cx="8596668" cy="3880773"/>
          </a:xfrm>
        </p:spPr>
        <p:txBody>
          <a:bodyPr>
            <a:normAutofit/>
          </a:bodyPr>
          <a:lstStyle/>
          <a:p>
            <a:pPr marL="0" indent="0">
              <a:buNone/>
            </a:pPr>
            <a:r>
              <a:rPr lang="en-US" dirty="0"/>
              <a:t> </a:t>
            </a:r>
          </a:p>
          <a:p>
            <a:pPr lvl="0"/>
            <a:r>
              <a:rPr lang="en-US" dirty="0"/>
              <a:t>Florida courts have held that agreements relieving a parent of the duty to support are void as against public policy.  </a:t>
            </a:r>
            <a:r>
              <a:rPr lang="en-US" u="sng" dirty="0"/>
              <a:t>Budnick v. Silverman</a:t>
            </a:r>
            <a:r>
              <a:rPr lang="en-US" dirty="0"/>
              <a:t>, 805 So. 2d 1112, 1113 (Fla. Dist. Ct. App. 2002)</a:t>
            </a:r>
          </a:p>
          <a:p>
            <a:pPr lvl="1"/>
            <a:r>
              <a:rPr lang="en-US" dirty="0"/>
              <a:t>The rights of support and meaningful relationship belong to the child, not the parent; therefore, neither parent can bargain away those rights. Id. at 1113.</a:t>
            </a:r>
          </a:p>
          <a:p>
            <a:pPr lvl="0"/>
            <a:r>
              <a:rPr lang="en-US" dirty="0"/>
              <a:t>The law is clear that the parents may not contract away the rights of their child for support. Neither may the mother waive the child's right to support by acquiescing in the father's non-payment of support. Child support is a right which belongs to the child. It is not a requirement imposed by one parent on the other; rather it is a dual obligation imposed on the parents by the State. </a:t>
            </a:r>
            <a:r>
              <a:rPr lang="en-US" u="sng" dirty="0" err="1"/>
              <a:t>Armour</a:t>
            </a:r>
            <a:r>
              <a:rPr lang="en-US" u="sng" dirty="0"/>
              <a:t> v. Allen</a:t>
            </a:r>
            <a:r>
              <a:rPr lang="en-US" dirty="0"/>
              <a:t>, 377 So. 2d 798, 799–800 (Fla. Dist. Ct. App. 1979)</a:t>
            </a:r>
          </a:p>
          <a:p>
            <a:endParaRPr lang="en-US" dirty="0"/>
          </a:p>
        </p:txBody>
      </p:sp>
    </p:spTree>
    <p:extLst>
      <p:ext uri="{BB962C8B-B14F-4D97-AF65-F5344CB8AC3E}">
        <p14:creationId xmlns:p14="http://schemas.microsoft.com/office/powerpoint/2010/main" val="319063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EC8A-CC22-48E9-8104-BEFD41291C13}"/>
              </a:ext>
            </a:extLst>
          </p:cNvPr>
          <p:cNvSpPr>
            <a:spLocks noGrp="1"/>
          </p:cNvSpPr>
          <p:nvPr>
            <p:ph type="title"/>
          </p:nvPr>
        </p:nvSpPr>
        <p:spPr/>
        <p:txBody>
          <a:bodyPr/>
          <a:lstStyle/>
          <a:p>
            <a:pPr algn="ctr"/>
            <a:r>
              <a:rPr lang="en-US" dirty="0"/>
              <a:t>Green Card Through Marriage </a:t>
            </a:r>
          </a:p>
        </p:txBody>
      </p:sp>
      <p:sp>
        <p:nvSpPr>
          <p:cNvPr id="3" name="Content Placeholder 2">
            <a:extLst>
              <a:ext uri="{FF2B5EF4-FFF2-40B4-BE49-F238E27FC236}">
                <a16:creationId xmlns:a16="http://schemas.microsoft.com/office/drawing/2014/main" id="{A2D06105-48B9-450C-B832-23363C897108}"/>
              </a:ext>
            </a:extLst>
          </p:cNvPr>
          <p:cNvSpPr>
            <a:spLocks noGrp="1"/>
          </p:cNvSpPr>
          <p:nvPr>
            <p:ph idx="1"/>
          </p:nvPr>
        </p:nvSpPr>
        <p:spPr>
          <a:xfrm>
            <a:off x="931178" y="1930400"/>
            <a:ext cx="8088979" cy="3507240"/>
          </a:xfrm>
        </p:spPr>
        <p:txBody>
          <a:bodyPr>
            <a:normAutofit/>
          </a:bodyPr>
          <a:lstStyle/>
          <a:p>
            <a:r>
              <a:rPr lang="en-US" sz="2800" dirty="0"/>
              <a:t>STEP 1: Establish the Marriage Relationship (with US Citizen of Green Card Holder) </a:t>
            </a:r>
          </a:p>
          <a:p>
            <a:r>
              <a:rPr lang="en-US" sz="2800" dirty="0"/>
              <a:t>STEP 2: Apply for Green Card (Adjustment of Status or Consular Processing) </a:t>
            </a:r>
          </a:p>
          <a:p>
            <a:r>
              <a:rPr lang="en-US" sz="2800" dirty="0"/>
              <a:t>Step 3: Attend the Green Card Interview and Await Approval </a:t>
            </a:r>
          </a:p>
        </p:txBody>
      </p:sp>
    </p:spTree>
    <p:extLst>
      <p:ext uri="{BB962C8B-B14F-4D97-AF65-F5344CB8AC3E}">
        <p14:creationId xmlns:p14="http://schemas.microsoft.com/office/powerpoint/2010/main" val="57598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3CD9-EC11-BB49-A87C-07EFBB0E16B9}"/>
              </a:ext>
            </a:extLst>
          </p:cNvPr>
          <p:cNvSpPr>
            <a:spLocks noGrp="1"/>
          </p:cNvSpPr>
          <p:nvPr>
            <p:ph type="title"/>
          </p:nvPr>
        </p:nvSpPr>
        <p:spPr>
          <a:xfrm>
            <a:off x="677334" y="609600"/>
            <a:ext cx="8596668" cy="834534"/>
          </a:xfrm>
        </p:spPr>
        <p:txBody>
          <a:bodyPr/>
          <a:lstStyle/>
          <a:p>
            <a:r>
              <a:rPr lang="en-US" dirty="0"/>
              <a:t>Voluntarily Unemployed? </a:t>
            </a:r>
          </a:p>
        </p:txBody>
      </p:sp>
      <p:sp>
        <p:nvSpPr>
          <p:cNvPr id="3" name="Content Placeholder 2">
            <a:extLst>
              <a:ext uri="{FF2B5EF4-FFF2-40B4-BE49-F238E27FC236}">
                <a16:creationId xmlns:a16="http://schemas.microsoft.com/office/drawing/2014/main" id="{4E994353-C6E0-3142-84C9-3534C947BF23}"/>
              </a:ext>
            </a:extLst>
          </p:cNvPr>
          <p:cNvSpPr>
            <a:spLocks noGrp="1"/>
          </p:cNvSpPr>
          <p:nvPr>
            <p:ph idx="1"/>
          </p:nvPr>
        </p:nvSpPr>
        <p:spPr>
          <a:xfrm>
            <a:off x="677334" y="1444134"/>
            <a:ext cx="8596668" cy="4804266"/>
          </a:xfrm>
        </p:spPr>
        <p:txBody>
          <a:bodyPr>
            <a:normAutofit fontScale="77500" lnSpcReduction="20000"/>
          </a:bodyPr>
          <a:lstStyle/>
          <a:p>
            <a:pPr lvl="0"/>
            <a:r>
              <a:rPr lang="en-US" u="sng" dirty="0" err="1"/>
              <a:t>Burkley</a:t>
            </a:r>
            <a:r>
              <a:rPr lang="en-US" u="sng" dirty="0"/>
              <a:t> v. </a:t>
            </a:r>
            <a:r>
              <a:rPr lang="en-US" u="sng" dirty="0" err="1"/>
              <a:t>Burkley</a:t>
            </a:r>
            <a:r>
              <a:rPr lang="en-US" dirty="0"/>
              <a:t>, 911 So. 2d 262 (Fla. Dist. Ct. App. 2005)</a:t>
            </a:r>
          </a:p>
          <a:p>
            <a:pPr lvl="1"/>
            <a:r>
              <a:rPr lang="en-US" dirty="0"/>
              <a:t>The Father appealed the final judgment that imputed his income retroactive to July 2000. He left his most current job to begin college through a VA Vocational Rehabilitation Program for which he was eligible due to his medical discharge from the US Marine Corps. </a:t>
            </a:r>
          </a:p>
          <a:p>
            <a:pPr lvl="2"/>
            <a:r>
              <a:rPr lang="en-US" dirty="0"/>
              <a:t>The court held that the trial court erred by imputing income to ex-husband based on its finding that he was voluntarily unemployed, without making the required findings concerning his employability, occupational qualifications, and prevailing earnings level. </a:t>
            </a:r>
          </a:p>
          <a:p>
            <a:pPr lvl="2"/>
            <a:r>
              <a:rPr lang="en-US" dirty="0"/>
              <a:t>The trial court may impute income to a spouse it deems voluntarily underemployed. However, section 61.30(2)(b) requires a court to consider the party's recent work history, occupational qualifications, and the prevailing level of earnings in the community for the appropriate class of available jobs.</a:t>
            </a:r>
          </a:p>
          <a:p>
            <a:pPr lvl="2"/>
            <a:r>
              <a:rPr lang="en-US" dirty="0"/>
              <a:t>“The party asserting that the spouse is voluntarily ... underemployed has the burden of proof.”</a:t>
            </a:r>
          </a:p>
          <a:p>
            <a:pPr lvl="2"/>
            <a:r>
              <a:rPr lang="en-US" dirty="0"/>
              <a:t>A spouse's underemployment while pursuing education or training is almost always voluntary; the appropriate inquiry is whether modifying child support or imputing income is in the children's best interest.</a:t>
            </a:r>
          </a:p>
          <a:p>
            <a:r>
              <a:rPr lang="en-US" u="sng" dirty="0"/>
              <a:t>Cash v. Cash</a:t>
            </a:r>
            <a:r>
              <a:rPr lang="en-US" dirty="0"/>
              <a:t>, 122 So. 3d 430 (Fla. Dist. Ct. App. 2013)</a:t>
            </a:r>
          </a:p>
          <a:p>
            <a:pPr lvl="1"/>
            <a:r>
              <a:rPr lang="en-US" dirty="0"/>
              <a:t>Here the Court held that trial court improperly imputed income to husband for purposes of calculating </a:t>
            </a:r>
            <a:r>
              <a:rPr lang="en-US" b="1" dirty="0"/>
              <a:t>child</a:t>
            </a:r>
            <a:r>
              <a:rPr lang="en-US" dirty="0"/>
              <a:t> </a:t>
            </a:r>
            <a:r>
              <a:rPr lang="en-US" b="1" dirty="0"/>
              <a:t>support</a:t>
            </a:r>
            <a:r>
              <a:rPr lang="en-US" dirty="0"/>
              <a:t> when there was no evidence that he was </a:t>
            </a:r>
            <a:r>
              <a:rPr lang="en-US" b="1" dirty="0"/>
              <a:t>voluntarily</a:t>
            </a:r>
            <a:r>
              <a:rPr lang="en-US" dirty="0"/>
              <a:t> </a:t>
            </a:r>
            <a:r>
              <a:rPr lang="en-US" b="1" dirty="0"/>
              <a:t>unemployed</a:t>
            </a:r>
            <a:r>
              <a:rPr lang="en-US" dirty="0"/>
              <a:t>.</a:t>
            </a:r>
          </a:p>
          <a:p>
            <a:pPr lvl="1"/>
            <a:r>
              <a:rPr lang="en-US" dirty="0"/>
              <a:t>In determining whether former wife was voluntarily or involuntarily unemployed, for purposes of former husband's request for imputation of income on his petition for modification of his child support obligation, trial court was required to consider former wife's employment potential and probable earnings level based upon her recent work history, occupational qualifications, and prevailing earnings level in community, in absence of any evidence that former wife had physical or mental incapacity which would limit her ability to work </a:t>
            </a:r>
          </a:p>
          <a:p>
            <a:endParaRPr lang="en-US" dirty="0"/>
          </a:p>
        </p:txBody>
      </p:sp>
    </p:spTree>
    <p:extLst>
      <p:ext uri="{BB962C8B-B14F-4D97-AF65-F5344CB8AC3E}">
        <p14:creationId xmlns:p14="http://schemas.microsoft.com/office/powerpoint/2010/main" val="1773044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82" y="2417379"/>
            <a:ext cx="8596668" cy="1320800"/>
          </a:xfrm>
        </p:spPr>
        <p:txBody>
          <a:bodyPr>
            <a:normAutofit/>
          </a:bodyPr>
          <a:lstStyle/>
          <a:p>
            <a:pPr algn="ctr"/>
            <a:r>
              <a:rPr lang="en-US" sz="6000" dirty="0"/>
              <a:t>ANY QUESTIONS??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371" y="5693202"/>
            <a:ext cx="3364491" cy="760627"/>
          </a:xfrm>
          <a:prstGeom prst="rect">
            <a:avLst/>
          </a:prstGeom>
        </p:spPr>
      </p:pic>
    </p:spTree>
    <p:extLst>
      <p:ext uri="{BB962C8B-B14F-4D97-AF65-F5344CB8AC3E}">
        <p14:creationId xmlns:p14="http://schemas.microsoft.com/office/powerpoint/2010/main" val="423167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Separation During Green Card Process  </a:t>
            </a:r>
          </a:p>
        </p:txBody>
      </p:sp>
      <p:sp>
        <p:nvSpPr>
          <p:cNvPr id="5" name="Content Placeholder 4">
            <a:extLst>
              <a:ext uri="{FF2B5EF4-FFF2-40B4-BE49-F238E27FC236}">
                <a16:creationId xmlns:a16="http://schemas.microsoft.com/office/drawing/2014/main" id="{E3833F32-6346-2B44-98E0-6072385AED39}"/>
              </a:ext>
            </a:extLst>
          </p:cNvPr>
          <p:cNvSpPr>
            <a:spLocks noGrp="1"/>
          </p:cNvSpPr>
          <p:nvPr>
            <p:ph idx="1"/>
          </p:nvPr>
        </p:nvSpPr>
        <p:spPr>
          <a:xfrm>
            <a:off x="677334" y="1433443"/>
            <a:ext cx="8596668" cy="4987235"/>
          </a:xfrm>
        </p:spPr>
        <p:txBody>
          <a:bodyPr>
            <a:normAutofit/>
          </a:bodyPr>
          <a:lstStyle/>
          <a:p>
            <a:r>
              <a:rPr lang="en-US" dirty="0"/>
              <a:t>The Board of Immigration Appeals has held that where the parties entered into a valid marriage, and there is nothing to show that they have since obtained a legal separation or dissolution of marriage, a visa petition will not be denied solely because the parties are not residing together. </a:t>
            </a:r>
            <a:r>
              <a:rPr lang="en-US" u="sng" dirty="0"/>
              <a:t>Matter of Pierce</a:t>
            </a:r>
            <a:r>
              <a:rPr lang="en-US" dirty="0"/>
              <a:t>, 17 I&amp;N Dec. 456 (BIA 1980). </a:t>
            </a:r>
          </a:p>
          <a:p>
            <a:r>
              <a:rPr lang="en-US" dirty="0"/>
              <a:t>Where there is an absence of evidence to support a dining of fraudulent of sham marriage, or a legal separation, or legal dissolution of marriage, the denial of an adjustment of status cannot be based solely on the nonviability of the marriage,  </a:t>
            </a:r>
            <a:r>
              <a:rPr lang="en-US" u="sng" dirty="0"/>
              <a:t>Matter of </a:t>
            </a:r>
            <a:r>
              <a:rPr lang="en-US" u="sng" dirty="0" err="1"/>
              <a:t>Boromand</a:t>
            </a:r>
            <a:r>
              <a:rPr lang="en-US" dirty="0"/>
              <a:t>, 17 I&amp;N Dec. 450 (BIA 1980). </a:t>
            </a:r>
          </a:p>
          <a:p>
            <a:r>
              <a:rPr lang="en-US" dirty="0"/>
              <a:t>There is no cause of action in Florida for a legal separation </a:t>
            </a:r>
            <a:r>
              <a:rPr lang="en-US" u="sng" dirty="0"/>
              <a:t>Elias v. Elias</a:t>
            </a:r>
            <a:r>
              <a:rPr lang="en-US" dirty="0"/>
              <a:t>, 152 So.3d 749 (Fla. 4</a:t>
            </a:r>
            <a:r>
              <a:rPr lang="en-US" baseline="30000" dirty="0"/>
              <a:t>th</a:t>
            </a:r>
            <a:r>
              <a:rPr lang="en-US" dirty="0"/>
              <a:t> DCA 2014)(parties were litigating over language in a prenuptial agreement, the court explained that while in New York there is a cause of action of legal separation, that is not the case in Florida.) </a:t>
            </a:r>
          </a:p>
        </p:txBody>
      </p:sp>
    </p:spTree>
    <p:extLst>
      <p:ext uri="{BB962C8B-B14F-4D97-AF65-F5344CB8AC3E}">
        <p14:creationId xmlns:p14="http://schemas.microsoft.com/office/powerpoint/2010/main" val="209821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Conditional Resident? </a:t>
            </a:r>
          </a:p>
        </p:txBody>
      </p:sp>
      <p:sp>
        <p:nvSpPr>
          <p:cNvPr id="3" name="Content Placeholder 2"/>
          <p:cNvSpPr>
            <a:spLocks noGrp="1"/>
          </p:cNvSpPr>
          <p:nvPr>
            <p:ph idx="1"/>
          </p:nvPr>
        </p:nvSpPr>
        <p:spPr>
          <a:xfrm>
            <a:off x="786664" y="1663633"/>
            <a:ext cx="8596668" cy="3880773"/>
          </a:xfrm>
        </p:spPr>
        <p:txBody>
          <a:bodyPr>
            <a:normAutofit/>
          </a:bodyPr>
          <a:lstStyle/>
          <a:p>
            <a:r>
              <a:rPr lang="en-US" dirty="0"/>
              <a:t>If parties have been legally married for less than 2 years before the green card is approved, they will receive a conditional green card. </a:t>
            </a:r>
          </a:p>
          <a:p>
            <a:r>
              <a:rPr lang="en-US" dirty="0"/>
              <a:t>A conditional permanent resident receives a Green Card valid for 2 years. In order to remain a permanent resident, a conditional permanent resident must file a petition to remove the condition during the 90 days before the card expires. The conditional card cannot be renewed. The conditions must be removed or you will lose your permanent resident status.</a:t>
            </a:r>
          </a:p>
          <a:p>
            <a:r>
              <a:rPr lang="en-US" dirty="0"/>
              <a:t>To remove the conditions on a Green Card based on marriage, you must file </a:t>
            </a:r>
            <a:r>
              <a:rPr lang="en-US" dirty="0">
                <a:hlinkClick r:id="rId3"/>
              </a:rPr>
              <a:t>Form I-751, Petition to Remove the Conditions of Residence</a:t>
            </a:r>
            <a:r>
              <a:rPr lang="en-US" dirty="0"/>
              <a:t>.</a:t>
            </a:r>
          </a:p>
          <a:p>
            <a:endParaRPr lang="en-US" dirty="0"/>
          </a:p>
        </p:txBody>
      </p:sp>
    </p:spTree>
    <p:extLst>
      <p:ext uri="{BB962C8B-B14F-4D97-AF65-F5344CB8AC3E}">
        <p14:creationId xmlns:p14="http://schemas.microsoft.com/office/powerpoint/2010/main" val="299229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Removing Conditional Status </a:t>
            </a:r>
          </a:p>
        </p:txBody>
      </p:sp>
      <p:sp>
        <p:nvSpPr>
          <p:cNvPr id="3" name="Content Placeholder 2"/>
          <p:cNvSpPr>
            <a:spLocks noGrp="1"/>
          </p:cNvSpPr>
          <p:nvPr>
            <p:ph idx="1"/>
          </p:nvPr>
        </p:nvSpPr>
        <p:spPr/>
        <p:txBody>
          <a:bodyPr>
            <a:normAutofit/>
          </a:bodyPr>
          <a:lstStyle/>
          <a:p>
            <a:r>
              <a:rPr lang="en-US" sz="2400" b="1" dirty="0"/>
              <a:t>Joint Petition </a:t>
            </a:r>
          </a:p>
          <a:p>
            <a:r>
              <a:rPr lang="en-US" sz="2400" b="1" dirty="0"/>
              <a:t>Death of Spouse </a:t>
            </a:r>
          </a:p>
          <a:p>
            <a:r>
              <a:rPr lang="en-US" sz="2400" b="1" dirty="0"/>
              <a:t>Divorced </a:t>
            </a:r>
          </a:p>
          <a:p>
            <a:r>
              <a:rPr lang="en-US" sz="2400" b="1" dirty="0"/>
              <a:t>Battered or Subject to Extreme Cruelty </a:t>
            </a:r>
            <a:endParaRPr lang="en-US" sz="2400" dirty="0"/>
          </a:p>
          <a:p>
            <a:pPr marL="0" indent="0">
              <a:buNone/>
            </a:pPr>
            <a:endParaRPr lang="en-US" dirty="0"/>
          </a:p>
        </p:txBody>
      </p:sp>
    </p:spTree>
    <p:extLst>
      <p:ext uri="{BB962C8B-B14F-4D97-AF65-F5344CB8AC3E}">
        <p14:creationId xmlns:p14="http://schemas.microsoft.com/office/powerpoint/2010/main" val="339845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Joint Petition </a:t>
            </a:r>
          </a:p>
        </p:txBody>
      </p:sp>
      <p:sp>
        <p:nvSpPr>
          <p:cNvPr id="3" name="Content Placeholder 2"/>
          <p:cNvSpPr>
            <a:spLocks noGrp="1"/>
          </p:cNvSpPr>
          <p:nvPr>
            <p:ph idx="1"/>
          </p:nvPr>
        </p:nvSpPr>
        <p:spPr/>
        <p:txBody>
          <a:bodyPr>
            <a:normAutofit/>
          </a:bodyPr>
          <a:lstStyle/>
          <a:p>
            <a:r>
              <a:rPr lang="en-US" dirty="0"/>
              <a:t>Evidence of the relationship</a:t>
            </a:r>
          </a:p>
          <a:p>
            <a:pPr lvl="1"/>
            <a:r>
              <a:rPr lang="en-US" dirty="0"/>
              <a:t>Submit copies of documents indicating that the marriage upon which you were granted status was entered in good faith and was not for the purpose of circumventing immigration laws. Submit copies of as many documents as you can to establish this fact, to demonstrate the circumstances of the relationship from the date of the marriage to the present date. </a:t>
            </a:r>
          </a:p>
          <a:p>
            <a:endParaRPr lang="en-US" dirty="0"/>
          </a:p>
        </p:txBody>
      </p:sp>
    </p:spTree>
    <p:extLst>
      <p:ext uri="{BB962C8B-B14F-4D97-AF65-F5344CB8AC3E}">
        <p14:creationId xmlns:p14="http://schemas.microsoft.com/office/powerpoint/2010/main" val="3051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Death of Petitioner </a:t>
            </a:r>
          </a:p>
        </p:txBody>
      </p:sp>
      <p:sp>
        <p:nvSpPr>
          <p:cNvPr id="3" name="Content Placeholder 2"/>
          <p:cNvSpPr>
            <a:spLocks noGrp="1"/>
          </p:cNvSpPr>
          <p:nvPr>
            <p:ph idx="1"/>
          </p:nvPr>
        </p:nvSpPr>
        <p:spPr>
          <a:xfrm>
            <a:off x="328996" y="1473196"/>
            <a:ext cx="8945006" cy="5604553"/>
          </a:xfrm>
        </p:spPr>
        <p:txBody>
          <a:bodyPr>
            <a:normAutofit/>
          </a:bodyPr>
          <a:lstStyle/>
          <a:p>
            <a:r>
              <a:rPr lang="en-US" dirty="0"/>
              <a:t>Evidence of the relationship</a:t>
            </a:r>
          </a:p>
          <a:p>
            <a:pPr lvl="1"/>
            <a:r>
              <a:rPr lang="en-US" dirty="0"/>
              <a:t>Submit copies of documents indicating that the marriage upon which you were granted status was entered in good faith and was not for the purpose of circumventing immigration laws. Submit copies of as many documents as you can to establish this fact, to demonstrate the circumstances of the relationship from the date of the marriage to the present date. </a:t>
            </a:r>
          </a:p>
          <a:p>
            <a:r>
              <a:rPr lang="en-US" dirty="0"/>
              <a:t>Your spouse’s death certificate </a:t>
            </a:r>
          </a:p>
          <a:p>
            <a:pPr marL="0" indent="0">
              <a:buNone/>
            </a:pP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367780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03F8-A0B5-439E-A468-E2675E0F3284}"/>
              </a:ext>
            </a:extLst>
          </p:cNvPr>
          <p:cNvSpPr>
            <a:spLocks noGrp="1"/>
          </p:cNvSpPr>
          <p:nvPr>
            <p:ph type="title"/>
          </p:nvPr>
        </p:nvSpPr>
        <p:spPr/>
        <p:txBody>
          <a:bodyPr/>
          <a:lstStyle/>
          <a:p>
            <a:pPr algn="ctr"/>
            <a:r>
              <a:rPr lang="en-US" b="1" dirty="0"/>
              <a:t>Divorced </a:t>
            </a:r>
            <a:endParaRPr lang="en-US" dirty="0"/>
          </a:p>
        </p:txBody>
      </p:sp>
      <p:sp>
        <p:nvSpPr>
          <p:cNvPr id="3" name="Content Placeholder 2">
            <a:extLst>
              <a:ext uri="{FF2B5EF4-FFF2-40B4-BE49-F238E27FC236}">
                <a16:creationId xmlns:a16="http://schemas.microsoft.com/office/drawing/2014/main" id="{54340B6D-B85C-40FD-9F09-2DCAAB035FB5}"/>
              </a:ext>
            </a:extLst>
          </p:cNvPr>
          <p:cNvSpPr>
            <a:spLocks noGrp="1"/>
          </p:cNvSpPr>
          <p:nvPr>
            <p:ph idx="1"/>
          </p:nvPr>
        </p:nvSpPr>
        <p:spPr>
          <a:xfrm>
            <a:off x="677334" y="1771706"/>
            <a:ext cx="8596668" cy="3880773"/>
          </a:xfrm>
        </p:spPr>
        <p:txBody>
          <a:bodyPr>
            <a:normAutofit/>
          </a:bodyPr>
          <a:lstStyle/>
          <a:p>
            <a:r>
              <a:rPr lang="en-US" dirty="0"/>
              <a:t>Evidence of the relationship</a:t>
            </a:r>
          </a:p>
          <a:p>
            <a:pPr lvl="1"/>
            <a:r>
              <a:rPr lang="en-US" dirty="0"/>
              <a:t>Submit copies of documents indicating that the marriage upon which you were granted status was entered in good faith and was not for the purpose of circumventing immigration laws. Submit copies of as many documents as you can to establish this fact, to demonstrate the circumstances of the relationship from the date of the marriage to the present date. </a:t>
            </a:r>
          </a:p>
          <a:p>
            <a:r>
              <a:rPr lang="en-US" dirty="0"/>
              <a:t>Your final divorce or annulment decree </a:t>
            </a:r>
            <a:r>
              <a:rPr lang="en-US" b="1" dirty="0"/>
              <a:t>(BIFURCATE IF NECESSARY) </a:t>
            </a:r>
          </a:p>
          <a:p>
            <a:r>
              <a:rPr lang="en-US" dirty="0"/>
              <a:t>Evidence demonstrating any circumstances surrounding the end of the relationship.</a:t>
            </a:r>
          </a:p>
          <a:p>
            <a:endParaRPr lang="en-US" dirty="0"/>
          </a:p>
        </p:txBody>
      </p:sp>
    </p:spTree>
    <p:extLst>
      <p:ext uri="{BB962C8B-B14F-4D97-AF65-F5344CB8AC3E}">
        <p14:creationId xmlns:p14="http://schemas.microsoft.com/office/powerpoint/2010/main" val="386406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E6E9-0232-4D47-93DB-7BD05548A57B}"/>
              </a:ext>
            </a:extLst>
          </p:cNvPr>
          <p:cNvSpPr>
            <a:spLocks noGrp="1"/>
          </p:cNvSpPr>
          <p:nvPr>
            <p:ph type="title"/>
          </p:nvPr>
        </p:nvSpPr>
        <p:spPr/>
        <p:txBody>
          <a:bodyPr/>
          <a:lstStyle/>
          <a:p>
            <a:r>
              <a:rPr lang="en-US" dirty="0"/>
              <a:t>Bifurcation of a Pending Dissolution </a:t>
            </a:r>
          </a:p>
        </p:txBody>
      </p:sp>
      <p:sp>
        <p:nvSpPr>
          <p:cNvPr id="6" name="Content Placeholder 5">
            <a:extLst>
              <a:ext uri="{FF2B5EF4-FFF2-40B4-BE49-F238E27FC236}">
                <a16:creationId xmlns:a16="http://schemas.microsoft.com/office/drawing/2014/main" id="{7C747D9C-0E1B-3B40-A56A-EA514B60478F}"/>
              </a:ext>
            </a:extLst>
          </p:cNvPr>
          <p:cNvSpPr>
            <a:spLocks noGrp="1"/>
          </p:cNvSpPr>
          <p:nvPr>
            <p:ph idx="1"/>
          </p:nvPr>
        </p:nvSpPr>
        <p:spPr/>
        <p:txBody>
          <a:bodyPr/>
          <a:lstStyle/>
          <a:p>
            <a:r>
              <a:rPr lang="en-US" dirty="0"/>
              <a:t>Although we approve the granting of the final dissolution with a reservation of jurisdiction to subsequently determine property, custody, and support issues, we believe the trial court should avoid this split procedure. The general law and our procedural rules at both the trial and appellate levels are designed for one final judgment and one appeal…. The split of procedure should be used only when it is clearly necessary for the best interest of the parties or their children. </a:t>
            </a:r>
            <a:r>
              <a:rPr lang="en-US" u="sng" dirty="0"/>
              <a:t>Williams v. Williams</a:t>
            </a:r>
            <a:r>
              <a:rPr lang="en-US" dirty="0"/>
              <a:t>, 659 So.2d 1306 (4</a:t>
            </a:r>
            <a:r>
              <a:rPr lang="en-US" baseline="30000" dirty="0"/>
              <a:t>th</a:t>
            </a:r>
            <a:r>
              <a:rPr lang="en-US" dirty="0"/>
              <a:t> DCA 1995). </a:t>
            </a:r>
          </a:p>
          <a:p>
            <a:r>
              <a:rPr lang="en-US"/>
              <a:t>When a marriage </a:t>
            </a:r>
            <a:r>
              <a:rPr lang="en-US" dirty="0"/>
              <a:t>is dissolved and one of the parties dies before remaining issues are resolved, order dissolving marriage is appealable as a final judgment. </a:t>
            </a:r>
            <a:r>
              <a:rPr lang="en-US" u="sng" dirty="0"/>
              <a:t>Barnett v. Barnett</a:t>
            </a:r>
            <a:r>
              <a:rPr lang="en-US" dirty="0"/>
              <a:t>, 743 So.2d 105 (4</a:t>
            </a:r>
            <a:r>
              <a:rPr lang="en-US" baseline="30000" dirty="0"/>
              <a:t>th</a:t>
            </a:r>
            <a:r>
              <a:rPr lang="en-US" dirty="0"/>
              <a:t> DCA 1999).  </a:t>
            </a:r>
          </a:p>
        </p:txBody>
      </p:sp>
    </p:spTree>
    <p:extLst>
      <p:ext uri="{BB962C8B-B14F-4D97-AF65-F5344CB8AC3E}">
        <p14:creationId xmlns:p14="http://schemas.microsoft.com/office/powerpoint/2010/main" val="34230645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1382</TotalTime>
  <Words>2336</Words>
  <Application>Microsoft Macintosh PowerPoint</Application>
  <PresentationFormat>Widescreen</PresentationFormat>
  <Paragraphs>118</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Immigration for Florida Family Lawyers 101! </vt:lpstr>
      <vt:lpstr>Green Card Through Marriage </vt:lpstr>
      <vt:lpstr>Separation During Green Card Process  </vt:lpstr>
      <vt:lpstr>Conditional Resident? </vt:lpstr>
      <vt:lpstr>Removing Conditional Status </vt:lpstr>
      <vt:lpstr>Joint Petition </vt:lpstr>
      <vt:lpstr>Death of Petitioner </vt:lpstr>
      <vt:lpstr>Divorced </vt:lpstr>
      <vt:lpstr>Bifurcation of a Pending Dissolution </vt:lpstr>
      <vt:lpstr>Bifurcation of Pending Dissolution to Support Pending Immigration Matter </vt:lpstr>
      <vt:lpstr>Subject to Battery or Extreme Cruelty </vt:lpstr>
      <vt:lpstr>Violence Against Women Act (VAWA)</vt:lpstr>
      <vt:lpstr>PowerPoint Presentation</vt:lpstr>
      <vt:lpstr>“Good Moral Character”</vt:lpstr>
      <vt:lpstr> Alimony and Attorneys Fees </vt:lpstr>
      <vt:lpstr>Parental Responsibility and Time Sharing </vt:lpstr>
      <vt:lpstr>Parental Responsibility and Timesharing   </vt:lpstr>
      <vt:lpstr>Child Support </vt:lpstr>
      <vt:lpstr>All Children Have the Right to Child Support </vt:lpstr>
      <vt:lpstr>Voluntarily Unemployed?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President Trump’s Immigration Policies!</dc:title>
  <dc:creator>Patricia Elizee</dc:creator>
  <cp:lastModifiedBy>Lenny Martinez</cp:lastModifiedBy>
  <cp:revision>73</cp:revision>
  <cp:lastPrinted>2019-12-02T21:34:12Z</cp:lastPrinted>
  <dcterms:created xsi:type="dcterms:W3CDTF">2017-04-05T16:18:17Z</dcterms:created>
  <dcterms:modified xsi:type="dcterms:W3CDTF">2019-12-02T21:47:22Z</dcterms:modified>
</cp:coreProperties>
</file>