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90" r:id="rId3"/>
    <p:sldId id="291" r:id="rId4"/>
    <p:sldId id="287" r:id="rId5"/>
    <p:sldId id="289" r:id="rId6"/>
    <p:sldId id="28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31494-0E1F-41EF-951A-B9188375F15A}" type="datetimeFigureOut">
              <a:rPr lang="en-US" smtClean="0"/>
              <a:t>11/14/2016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99435-0138-4786-9A58-5C3AC6ECC21B}" type="slidenum">
              <a:rPr lang="en-US" smtClean="0"/>
              <a:t>‹#›</a:t>
            </a:fld>
            <a:endParaRPr lang="en-US"/>
          </a:p>
        </p:txBody>
      </p:sp>
    </p:spTree>
    <p:extLst>
      <p:ext uri="{BB962C8B-B14F-4D97-AF65-F5344CB8AC3E}">
        <p14:creationId xmlns:p14="http://schemas.microsoft.com/office/powerpoint/2010/main" val="1243205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5A20757-58D3-4344-BDC7-BF8217DE6B10}" type="datetime1">
              <a:rPr lang="en-US" smtClean="0"/>
              <a:t>11/14/2016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AF1D1D-25B9-4FF7-8FBD-3582537A6A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E3E41B-33BC-405D-9D46-91259FE80D0B}" type="datetime1">
              <a:rPr lang="en-US" smtClean="0"/>
              <a:t>11/14/2016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F1D1D-25B9-4FF7-8FBD-3582537A6A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6D3881-3825-4E1E-87E0-CA920BACFCA4}" type="datetime1">
              <a:rPr lang="en-US" smtClean="0"/>
              <a:t>11/14/2016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F1D1D-25B9-4FF7-8FBD-3582537A6A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107D3A-C2CB-42DC-94C8-11C5ABF2D133}" type="datetime1">
              <a:rPr lang="en-US" smtClean="0"/>
              <a:t>11/14/2016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F1D1D-25B9-4FF7-8FBD-3582537A6A9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F03C70-641E-4814-978D-148003C24B6C}" type="datetime1">
              <a:rPr lang="en-US" smtClean="0"/>
              <a:t>11/14/2016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F1D1D-25B9-4FF7-8FBD-3582537A6A9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AEB1A1-4B5F-4D27-B666-14DD0C3860C6}" type="datetime1">
              <a:rPr lang="en-US" smtClean="0"/>
              <a:t>11/14/2016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AF1D1D-25B9-4FF7-8FBD-3582537A6A9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1D7E04-B7C5-4FE4-8D67-6A1A4B0E77E8}" type="datetime1">
              <a:rPr lang="en-US" smtClean="0"/>
              <a:t>11/14/2016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AF1D1D-25B9-4FF7-8FBD-3582537A6A9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4BF65D-02FF-4F21-9828-8D4D92A354E1}" type="datetime1">
              <a:rPr lang="en-US" smtClean="0"/>
              <a:t>11/14/2016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AF1D1D-25B9-4FF7-8FBD-3582537A6A9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8C4C812-483A-4FF1-AEBA-B7EE172C81F6}" type="datetime1">
              <a:rPr lang="en-US" smtClean="0"/>
              <a:t>11/14/2016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AF1D1D-25B9-4FF7-8FBD-3582537A6A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13CB249-05EE-4261-B93B-34CD4D84C07B}" type="datetime1">
              <a:rPr lang="en-US" smtClean="0"/>
              <a:t>11/14/2016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AF1D1D-25B9-4FF7-8FBD-3582537A6A9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3AA649-3CB1-4278-AEB8-6311E2A81E13}" type="datetime1">
              <a:rPr lang="en-US" smtClean="0"/>
              <a:t>11/14/2016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AF1D1D-25B9-4FF7-8FBD-3582537A6A9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918F6E-790A-4E95-8F98-69651E5E45A0}" type="datetime1">
              <a:rPr lang="en-US" smtClean="0"/>
              <a:t>11/14/2016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AF1D1D-25B9-4FF7-8FBD-3582537A6A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mailto:emarks@marksandwest.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a:bodyPr>
          <a:lstStyle/>
          <a:p>
            <a:r>
              <a:rPr lang="en-US" dirty="0" smtClean="0"/>
              <a:t>Nuts and Bolts of Ethics</a:t>
            </a:r>
            <a:endParaRPr lang="en-US" dirty="0"/>
          </a:p>
        </p:txBody>
      </p:sp>
      <p:sp>
        <p:nvSpPr>
          <p:cNvPr id="3" name="Subtitle 2"/>
          <p:cNvSpPr>
            <a:spLocks noGrp="1"/>
          </p:cNvSpPr>
          <p:nvPr>
            <p:ph type="subTitle" idx="1"/>
          </p:nvPr>
        </p:nvSpPr>
        <p:spPr>
          <a:xfrm>
            <a:off x="4800600" y="3819525"/>
            <a:ext cx="3810000" cy="1676400"/>
          </a:xfrm>
        </p:spPr>
        <p:txBody>
          <a:bodyPr/>
          <a:lstStyle/>
          <a:p>
            <a:r>
              <a:rPr lang="en-US" dirty="0" smtClean="0"/>
              <a:t>Evan R. Marks, Esq.</a:t>
            </a:r>
          </a:p>
          <a:p>
            <a:r>
              <a:rPr lang="en-US" dirty="0" smtClean="0"/>
              <a:t>Marks &amp; West, P.A.</a:t>
            </a: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657600"/>
            <a:ext cx="26670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32AF1D1D-25B9-4FF7-8FBD-3582537A6A95}" type="slidenum">
              <a:rPr lang="en-US" smtClean="0"/>
              <a:t>1</a:t>
            </a:fld>
            <a:endParaRPr lang="en-US"/>
          </a:p>
        </p:txBody>
      </p:sp>
    </p:spTree>
    <p:extLst>
      <p:ext uri="{BB962C8B-B14F-4D97-AF65-F5344CB8AC3E}">
        <p14:creationId xmlns:p14="http://schemas.microsoft.com/office/powerpoint/2010/main" val="1433304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lgn="just">
              <a:buNone/>
            </a:pPr>
            <a:r>
              <a:rPr lang="en-US" b="1" u="sng" dirty="0"/>
              <a:t>836.05 Threats; extortion.—</a:t>
            </a:r>
            <a:r>
              <a:rPr lang="en-US" dirty="0"/>
              <a:t>Whoever, either verbally or by a written or printed communication, maliciously threatens to accuse another of any crime or offense, or by such communication maliciously threatens an injury to the person, property or reputation of another, or maliciously threatens to expose another to disgrace, or to expose any secret affecting another, or to impute any deformity or lack of chastity to another, with intent thereby to extort money or any pecuniary advantage whatsoever, or with intent to compel the person so threatened, or any other person, to do any act or refrain from doing any act against his or her will, shall be guilty of a felony of the second degree, punishable as provided in s. 775.082, s. 775.083, or s. 775.084.</a:t>
            </a:r>
          </a:p>
          <a:p>
            <a:pPr marL="109728" indent="0" algn="just">
              <a:buNone/>
            </a:pPr>
            <a:r>
              <a:rPr lang="en-US" sz="2100" dirty="0"/>
              <a:t>History.—s. 42, sub-</a:t>
            </a:r>
            <a:r>
              <a:rPr lang="en-US" sz="2100" dirty="0" err="1"/>
              <a:t>ch.</a:t>
            </a:r>
            <a:r>
              <a:rPr lang="en-US" sz="2100" dirty="0"/>
              <a:t> 3, </a:t>
            </a:r>
            <a:r>
              <a:rPr lang="en-US" sz="2100" dirty="0" err="1"/>
              <a:t>ch.</a:t>
            </a:r>
            <a:r>
              <a:rPr lang="en-US" sz="2100" dirty="0"/>
              <a:t> 1637, 1868; RS 2420; GS 3261; RGS 5092; CGL 7194; s. 1, </a:t>
            </a:r>
            <a:r>
              <a:rPr lang="en-US" sz="2100" dirty="0" err="1"/>
              <a:t>ch.</a:t>
            </a:r>
            <a:r>
              <a:rPr lang="en-US" sz="2100" dirty="0"/>
              <a:t> 57-254; s. 991, </a:t>
            </a:r>
            <a:r>
              <a:rPr lang="en-US" sz="2100" dirty="0" err="1"/>
              <a:t>ch.</a:t>
            </a:r>
            <a:r>
              <a:rPr lang="en-US" sz="2100" dirty="0"/>
              <a:t> 71-136; s. 1307, </a:t>
            </a:r>
            <a:r>
              <a:rPr lang="en-US" sz="2100" dirty="0" err="1"/>
              <a:t>ch.</a:t>
            </a:r>
            <a:r>
              <a:rPr lang="en-US" sz="2100" dirty="0"/>
              <a:t> 97-102</a:t>
            </a:r>
            <a:r>
              <a:rPr lang="en-US" sz="2100" dirty="0" smtClean="0"/>
              <a:t>.</a:t>
            </a:r>
            <a:endParaRPr lang="en-US" sz="2100" dirty="0"/>
          </a:p>
        </p:txBody>
      </p:sp>
      <p:sp>
        <p:nvSpPr>
          <p:cNvPr id="3" name="Slide Number Placeholder 2"/>
          <p:cNvSpPr>
            <a:spLocks noGrp="1"/>
          </p:cNvSpPr>
          <p:nvPr>
            <p:ph type="sldNum" sz="quarter" idx="12"/>
          </p:nvPr>
        </p:nvSpPr>
        <p:spPr/>
        <p:txBody>
          <a:bodyPr/>
          <a:lstStyle/>
          <a:p>
            <a:fld id="{32AF1D1D-25B9-4FF7-8FBD-3582537A6A95}" type="slidenum">
              <a:rPr lang="en-US" smtClean="0"/>
              <a:t>2</a:t>
            </a:fld>
            <a:endParaRPr lang="en-US"/>
          </a:p>
        </p:txBody>
      </p:sp>
      <p:sp>
        <p:nvSpPr>
          <p:cNvPr id="4" name="Title 3"/>
          <p:cNvSpPr>
            <a:spLocks noGrp="1"/>
          </p:cNvSpPr>
          <p:nvPr>
            <p:ph type="title"/>
          </p:nvPr>
        </p:nvSpPr>
        <p:spPr/>
        <p:txBody>
          <a:bodyPr/>
          <a:lstStyle/>
          <a:p>
            <a:pPr algn="ctr"/>
            <a:r>
              <a:rPr lang="en-US" dirty="0" smtClean="0"/>
              <a:t>Extortion</a:t>
            </a:r>
            <a:endParaRPr lang="en-US" dirty="0"/>
          </a:p>
        </p:txBody>
      </p:sp>
    </p:spTree>
    <p:extLst>
      <p:ext uri="{BB962C8B-B14F-4D97-AF65-F5344CB8AC3E}">
        <p14:creationId xmlns:p14="http://schemas.microsoft.com/office/powerpoint/2010/main" val="128252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2400" u="sng" dirty="0" smtClean="0"/>
              <a:t>Florida Statute §44.405(4)(a)(2) </a:t>
            </a:r>
            <a:r>
              <a:rPr lang="en-US" sz="2400" dirty="0" smtClean="0"/>
              <a:t>– Notwithstanding subsections (1) and (2), there is no confidentiality or privilege attached to a signed written agreement reached during a mediation, unless the parties agree otherwise, or for any mediation communication that is willfully used to plan a crime, commit or attempt to commit a crime, conceal ongoing criminal activity, or threaten violence.</a:t>
            </a:r>
            <a:endParaRPr lang="en-US" sz="2400" dirty="0"/>
          </a:p>
        </p:txBody>
      </p:sp>
      <p:sp>
        <p:nvSpPr>
          <p:cNvPr id="3" name="Slide Number Placeholder 2"/>
          <p:cNvSpPr>
            <a:spLocks noGrp="1"/>
          </p:cNvSpPr>
          <p:nvPr>
            <p:ph type="sldNum" sz="quarter" idx="12"/>
          </p:nvPr>
        </p:nvSpPr>
        <p:spPr/>
        <p:txBody>
          <a:bodyPr/>
          <a:lstStyle/>
          <a:p>
            <a:fld id="{32AF1D1D-25B9-4FF7-8FBD-3582537A6A95}" type="slidenum">
              <a:rPr lang="en-US" smtClean="0"/>
              <a:t>3</a:t>
            </a:fld>
            <a:endParaRPr lang="en-US"/>
          </a:p>
        </p:txBody>
      </p:sp>
      <p:sp>
        <p:nvSpPr>
          <p:cNvPr id="4" name="Title 3"/>
          <p:cNvSpPr>
            <a:spLocks noGrp="1"/>
          </p:cNvSpPr>
          <p:nvPr>
            <p:ph type="title"/>
          </p:nvPr>
        </p:nvSpPr>
        <p:spPr/>
        <p:txBody>
          <a:bodyPr/>
          <a:lstStyle/>
          <a:p>
            <a:pPr algn="ctr"/>
            <a:r>
              <a:rPr lang="en-US" dirty="0" smtClean="0"/>
              <a:t>Extortion and Confidentiality</a:t>
            </a:r>
            <a:endParaRPr lang="en-US" dirty="0"/>
          </a:p>
        </p:txBody>
      </p:sp>
    </p:spTree>
    <p:extLst>
      <p:ext uri="{BB962C8B-B14F-4D97-AF65-F5344CB8AC3E}">
        <p14:creationId xmlns:p14="http://schemas.microsoft.com/office/powerpoint/2010/main" val="3937667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667000"/>
          </a:xfrm>
        </p:spPr>
        <p:txBody>
          <a:bodyPr>
            <a:normAutofit/>
          </a:bodyPr>
          <a:lstStyle/>
          <a:p>
            <a:pPr algn="ctr"/>
            <a:r>
              <a:rPr lang="en-US" sz="5400" dirty="0" smtClean="0"/>
              <a:t>How to Stay Out of Trouble</a:t>
            </a:r>
            <a:br>
              <a:rPr lang="en-US" sz="5400" dirty="0" smtClean="0"/>
            </a:br>
            <a:endParaRPr lang="en-US" sz="5400" dirty="0"/>
          </a:p>
        </p:txBody>
      </p:sp>
      <p:sp>
        <p:nvSpPr>
          <p:cNvPr id="4" name="Slide Number Placeholder 3"/>
          <p:cNvSpPr>
            <a:spLocks noGrp="1"/>
          </p:cNvSpPr>
          <p:nvPr>
            <p:ph type="sldNum" sz="quarter" idx="12"/>
          </p:nvPr>
        </p:nvSpPr>
        <p:spPr/>
        <p:txBody>
          <a:bodyPr/>
          <a:lstStyle/>
          <a:p>
            <a:fld id="{32AF1D1D-25B9-4FF7-8FBD-3582537A6A95}" type="slidenum">
              <a:rPr lang="en-US" smtClean="0"/>
              <a:t>4</a:t>
            </a:fld>
            <a:endParaRPr lang="en-US"/>
          </a:p>
        </p:txBody>
      </p:sp>
      <p:sp>
        <p:nvSpPr>
          <p:cNvPr id="3" name="TextBox 2"/>
          <p:cNvSpPr txBox="1"/>
          <p:nvPr/>
        </p:nvSpPr>
        <p:spPr>
          <a:xfrm>
            <a:off x="667512" y="2667000"/>
            <a:ext cx="7961472" cy="2339102"/>
          </a:xfrm>
          <a:prstGeom prst="rect">
            <a:avLst/>
          </a:prstGeom>
          <a:noFill/>
        </p:spPr>
        <p:txBody>
          <a:bodyPr wrap="square" rtlCol="0">
            <a:spAutoFit/>
          </a:bodyPr>
          <a:lstStyle/>
          <a:p>
            <a:pPr marL="342900" indent="-342900">
              <a:spcAft>
                <a:spcPts val="3000"/>
              </a:spcAft>
              <a:buFont typeface="+mj-lt"/>
              <a:buAutoNum type="arabicPeriod"/>
            </a:pPr>
            <a:r>
              <a:rPr lang="en-US" sz="2400" dirty="0" smtClean="0"/>
              <a:t>If it isn’t true, don’t say it</a:t>
            </a:r>
          </a:p>
          <a:p>
            <a:pPr marL="342900" indent="-342900">
              <a:spcAft>
                <a:spcPts val="3000"/>
              </a:spcAft>
              <a:buFont typeface="+mj-lt"/>
              <a:buAutoNum type="arabicPeriod"/>
            </a:pPr>
            <a:r>
              <a:rPr lang="en-US" sz="2400" dirty="0" smtClean="0"/>
              <a:t>If it doesn’t feel right, don’t do it.</a:t>
            </a:r>
          </a:p>
          <a:p>
            <a:pPr marL="342900" indent="-342900">
              <a:spcAft>
                <a:spcPts val="3000"/>
              </a:spcAft>
              <a:buFont typeface="+mj-lt"/>
              <a:buAutoNum type="arabicPeriod"/>
            </a:pPr>
            <a:r>
              <a:rPr lang="en-US" sz="2400" dirty="0" smtClean="0"/>
              <a:t>Return your phone messages, text messages, and your emails, the same day if possible.</a:t>
            </a:r>
            <a:endParaRPr lang="en-US" sz="2400" dirty="0"/>
          </a:p>
        </p:txBody>
      </p:sp>
    </p:spTree>
    <p:extLst>
      <p:ext uri="{BB962C8B-B14F-4D97-AF65-F5344CB8AC3E}">
        <p14:creationId xmlns:p14="http://schemas.microsoft.com/office/powerpoint/2010/main" val="895692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 AND DISCUSSION</a:t>
            </a:r>
            <a:endParaRPr lang="en-US" dirty="0"/>
          </a:p>
        </p:txBody>
      </p:sp>
      <p:sp>
        <p:nvSpPr>
          <p:cNvPr id="4" name="Slide Number Placeholder 3"/>
          <p:cNvSpPr>
            <a:spLocks noGrp="1"/>
          </p:cNvSpPr>
          <p:nvPr>
            <p:ph type="sldNum" sz="quarter" idx="12"/>
          </p:nvPr>
        </p:nvSpPr>
        <p:spPr/>
        <p:txBody>
          <a:bodyPr/>
          <a:lstStyle/>
          <a:p>
            <a:fld id="{32AF1D1D-25B9-4FF7-8FBD-3582537A6A95}" type="slidenum">
              <a:rPr lang="en-US" smtClean="0"/>
              <a:t>5</a:t>
            </a:fld>
            <a:endParaRPr lang="en-US"/>
          </a:p>
        </p:txBody>
      </p:sp>
    </p:spTree>
    <p:extLst>
      <p:ext uri="{BB962C8B-B14F-4D97-AF65-F5344CB8AC3E}">
        <p14:creationId xmlns:p14="http://schemas.microsoft.com/office/powerpoint/2010/main" val="1792666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829761"/>
          </a:xfrm>
        </p:spPr>
        <p:txBody>
          <a:bodyPr/>
          <a:lstStyle/>
          <a:p>
            <a:pPr algn="ctr"/>
            <a:r>
              <a:rPr lang="en-US" dirty="0" smtClean="0"/>
              <a:t>Good Luck and Stay Ethical!</a:t>
            </a:r>
            <a:endParaRPr lang="en-US" dirty="0"/>
          </a:p>
        </p:txBody>
      </p:sp>
      <p:sp>
        <p:nvSpPr>
          <p:cNvPr id="3" name="Subtitle 2"/>
          <p:cNvSpPr>
            <a:spLocks noGrp="1"/>
          </p:cNvSpPr>
          <p:nvPr>
            <p:ph type="subTitle" idx="1"/>
          </p:nvPr>
        </p:nvSpPr>
        <p:spPr>
          <a:xfrm>
            <a:off x="685800" y="2286000"/>
            <a:ext cx="7696200" cy="2971799"/>
          </a:xfrm>
        </p:spPr>
        <p:txBody>
          <a:bodyPr>
            <a:normAutofit fontScale="85000" lnSpcReduction="20000"/>
          </a:bodyPr>
          <a:lstStyle/>
          <a:p>
            <a:r>
              <a:rPr lang="en-US" dirty="0"/>
              <a:t>Evan Marks, Esq.</a:t>
            </a:r>
          </a:p>
          <a:p>
            <a:r>
              <a:rPr lang="en-US" dirty="0"/>
              <a:t>Marks &amp; West, P.A.</a:t>
            </a:r>
          </a:p>
          <a:p>
            <a:r>
              <a:rPr lang="en-US" dirty="0"/>
              <a:t>100 SE 2</a:t>
            </a:r>
            <a:r>
              <a:rPr lang="en-US" baseline="30000" dirty="0"/>
              <a:t>nd</a:t>
            </a:r>
            <a:r>
              <a:rPr lang="en-US" dirty="0"/>
              <a:t> St., Suite 2700</a:t>
            </a:r>
          </a:p>
          <a:p>
            <a:r>
              <a:rPr lang="en-US" dirty="0"/>
              <a:t>Miami, Fl. 33131</a:t>
            </a:r>
          </a:p>
          <a:p>
            <a:r>
              <a:rPr lang="en-US" dirty="0"/>
              <a:t>Phone: 305-374-0210</a:t>
            </a:r>
          </a:p>
          <a:p>
            <a:r>
              <a:rPr lang="en-US" dirty="0" smtClean="0">
                <a:hlinkClick r:id="rId2"/>
              </a:rPr>
              <a:t>emarks@marksandwest.com</a:t>
            </a:r>
            <a:endParaRPr lang="en-US" dirty="0" smtClean="0"/>
          </a:p>
          <a:p>
            <a:endParaRPr lang="en-US" dirty="0"/>
          </a:p>
          <a:p>
            <a:pPr algn="ctr"/>
            <a:r>
              <a:rPr lang="en-US" sz="1800" b="1" dirty="0"/>
              <a:t>Special thanks to my colleagues at Marks &amp; West, P.A., and particularly my </a:t>
            </a:r>
            <a:r>
              <a:rPr lang="en-US" sz="1800" b="1" dirty="0" smtClean="0"/>
              <a:t>associate, </a:t>
            </a:r>
            <a:r>
              <a:rPr lang="en-US" sz="1800" b="1" dirty="0"/>
              <a:t>Cyril Moody, for his assistance in the preparation of these materials.</a:t>
            </a:r>
            <a:r>
              <a:rPr lang="en-US" sz="1800" dirty="0"/>
              <a:t> </a:t>
            </a:r>
          </a:p>
          <a:p>
            <a:endParaRPr lang="en-US" dirty="0"/>
          </a:p>
        </p:txBody>
      </p:sp>
      <p:sp>
        <p:nvSpPr>
          <p:cNvPr id="4" name="Slide Number Placeholder 3"/>
          <p:cNvSpPr>
            <a:spLocks noGrp="1"/>
          </p:cNvSpPr>
          <p:nvPr>
            <p:ph type="sldNum" sz="quarter" idx="12"/>
          </p:nvPr>
        </p:nvSpPr>
        <p:spPr/>
        <p:txBody>
          <a:bodyPr/>
          <a:lstStyle/>
          <a:p>
            <a:fld id="{32AF1D1D-25B9-4FF7-8FBD-3582537A6A95}" type="slidenum">
              <a:rPr lang="en-US" smtClean="0"/>
              <a:t>6</a:t>
            </a:fld>
            <a:endParaRPr lang="en-US"/>
          </a:p>
        </p:txBody>
      </p:sp>
    </p:spTree>
    <p:extLst>
      <p:ext uri="{BB962C8B-B14F-4D97-AF65-F5344CB8AC3E}">
        <p14:creationId xmlns:p14="http://schemas.microsoft.com/office/powerpoint/2010/main" val="4228284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1181</TotalTime>
  <Words>210</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Nuts and Bolts of Ethics</vt:lpstr>
      <vt:lpstr>Extortion</vt:lpstr>
      <vt:lpstr>Extortion and Confidentiality</vt:lpstr>
      <vt:lpstr>How to Stay Out of Trouble </vt:lpstr>
      <vt:lpstr>QUESTIONS AND DISCUSSION</vt:lpstr>
      <vt:lpstr>Good Luck and Stay Ethical!</vt:lpstr>
    </vt:vector>
  </TitlesOfParts>
  <Company>MW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Issues in Collaborative Divorce</dc:title>
  <dc:creator>Law Clerk</dc:creator>
  <cp:lastModifiedBy>Maria Dopico</cp:lastModifiedBy>
  <cp:revision>51</cp:revision>
  <cp:lastPrinted>2015-03-18T20:23:59Z</cp:lastPrinted>
  <dcterms:created xsi:type="dcterms:W3CDTF">2015-03-10T14:31:34Z</dcterms:created>
  <dcterms:modified xsi:type="dcterms:W3CDTF">2016-11-14T19:04:14Z</dcterms:modified>
</cp:coreProperties>
</file>