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9" r:id="rId2"/>
    <p:sldId id="256" r:id="rId3"/>
    <p:sldId id="257" r:id="rId4"/>
    <p:sldId id="258" r:id="rId5"/>
    <p:sldId id="262" r:id="rId6"/>
    <p:sldId id="259" r:id="rId7"/>
    <p:sldId id="260" r:id="rId8"/>
    <p:sldId id="263" r:id="rId9"/>
    <p:sldId id="264" r:id="rId10"/>
    <p:sldId id="265" r:id="rId11"/>
    <p:sldId id="266" r:id="rId12"/>
    <p:sldId id="267" r:id="rId13"/>
    <p:sldId id="268" r:id="rId14"/>
    <p:sldId id="269" r:id="rId15"/>
    <p:sldId id="299" r:id="rId16"/>
    <p:sldId id="303" r:id="rId17"/>
    <p:sldId id="270" r:id="rId18"/>
    <p:sldId id="272" r:id="rId19"/>
    <p:sldId id="273" r:id="rId20"/>
    <p:sldId id="274" r:id="rId21"/>
    <p:sldId id="300" r:id="rId22"/>
    <p:sldId id="301" r:id="rId23"/>
    <p:sldId id="302" r:id="rId24"/>
    <p:sldId id="275" r:id="rId25"/>
    <p:sldId id="276" r:id="rId26"/>
    <p:sldId id="277" r:id="rId27"/>
    <p:sldId id="278" r:id="rId28"/>
    <p:sldId id="279" r:id="rId29"/>
    <p:sldId id="280" r:id="rId30"/>
    <p:sldId id="282" r:id="rId31"/>
    <p:sldId id="281" r:id="rId32"/>
    <p:sldId id="283" r:id="rId33"/>
    <p:sldId id="308" r:id="rId34"/>
    <p:sldId id="284" r:id="rId35"/>
    <p:sldId id="285" r:id="rId36"/>
    <p:sldId id="286" r:id="rId37"/>
    <p:sldId id="287" r:id="rId38"/>
    <p:sldId id="293" r:id="rId39"/>
    <p:sldId id="294" r:id="rId40"/>
    <p:sldId id="295" r:id="rId41"/>
    <p:sldId id="288" r:id="rId42"/>
    <p:sldId id="289" r:id="rId43"/>
    <p:sldId id="292" r:id="rId44"/>
    <p:sldId id="296" r:id="rId45"/>
    <p:sldId id="304" r:id="rId46"/>
    <p:sldId id="297" r:id="rId47"/>
    <p:sldId id="306" r:id="rId48"/>
    <p:sldId id="298" r:id="rId49"/>
    <p:sldId id="305" r:id="rId50"/>
    <p:sldId id="290" r:id="rId51"/>
    <p:sldId id="291" r:id="rId52"/>
    <p:sldId id="30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708"/>
  </p:normalViewPr>
  <p:slideViewPr>
    <p:cSldViewPr snapToGrid="0" snapToObjects="1">
      <p:cViewPr>
        <p:scale>
          <a:sx n="65" d="100"/>
          <a:sy n="65" d="100"/>
        </p:scale>
        <p:origin x="-15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12/5/2018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12/5/2018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A5B3191-7B1B-A84C-BD55-5723A0527E4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0538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1187355"/>
            <a:ext cx="9171296" cy="5509200"/>
          </a:xfrm>
          <a:prstGeom prst="rect">
            <a:avLst/>
          </a:prstGeom>
          <a:noFill/>
        </p:spPr>
        <p:txBody>
          <a:bodyPr wrap="square" rtlCol="0">
            <a:spAutoFit/>
          </a:bodyPr>
          <a:lstStyle/>
          <a:p>
            <a:pPr algn="ctr"/>
            <a:r>
              <a:rPr lang="en-US" sz="4000" b="1" dirty="0">
                <a:latin typeface="Times" pitchFamily="2" charset="0"/>
              </a:rPr>
              <a:t>Rule 9.030(b)(1):</a:t>
            </a:r>
          </a:p>
          <a:p>
            <a:pPr algn="ctr"/>
            <a:endParaRPr lang="en-US" sz="3200" b="1" dirty="0">
              <a:latin typeface="Times" pitchFamily="2" charset="0"/>
            </a:endParaRPr>
          </a:p>
          <a:p>
            <a:r>
              <a:rPr lang="en-US" sz="4000" dirty="0">
                <a:latin typeface="Times" pitchFamily="2" charset="0"/>
              </a:rPr>
              <a:t>District court of appeal shall review, by appeal </a:t>
            </a:r>
          </a:p>
          <a:p>
            <a:pPr marL="742950" indent="-742950">
              <a:buAutoNum type="arabicPeriod"/>
            </a:pPr>
            <a:r>
              <a:rPr lang="en-US" sz="4000" b="1" dirty="0">
                <a:latin typeface="Times" pitchFamily="2" charset="0"/>
              </a:rPr>
              <a:t>Final orders</a:t>
            </a:r>
            <a:r>
              <a:rPr lang="en-US" sz="4000" dirty="0">
                <a:latin typeface="Times" pitchFamily="2" charset="0"/>
              </a:rPr>
              <a:t> of trial courts</a:t>
            </a:r>
          </a:p>
          <a:p>
            <a:pPr marL="742950" indent="-742950">
              <a:buAutoNum type="arabicPeriod"/>
            </a:pPr>
            <a:r>
              <a:rPr lang="en-US" sz="4000" b="1" dirty="0">
                <a:latin typeface="Times" pitchFamily="2" charset="0"/>
              </a:rPr>
              <a:t>Non-final orders </a:t>
            </a:r>
            <a:r>
              <a:rPr lang="en-US" sz="4000" dirty="0">
                <a:latin typeface="Times" pitchFamily="2" charset="0"/>
              </a:rPr>
              <a:t>of circuit courts as prescribed by rule 9.130</a:t>
            </a:r>
          </a:p>
          <a:p>
            <a:pPr algn="ctr"/>
            <a:endParaRPr lang="en-US" sz="4000" b="1" dirty="0">
              <a:latin typeface="Times" pitchFamily="2" charset="0"/>
            </a:endParaRPr>
          </a:p>
          <a:p>
            <a:pPr algn="ctr"/>
            <a:endParaRPr lang="en-US" sz="3200" dirty="0">
              <a:latin typeface="Times" pitchFamily="2" charset="0"/>
            </a:endParaRPr>
          </a:p>
        </p:txBody>
      </p:sp>
    </p:spTree>
    <p:extLst>
      <p:ext uri="{BB962C8B-B14F-4D97-AF65-F5344CB8AC3E}">
        <p14:creationId xmlns:p14="http://schemas.microsoft.com/office/powerpoint/2010/main" val="201630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105469" y="368490"/>
            <a:ext cx="9826388" cy="6247864"/>
          </a:xfrm>
          <a:prstGeom prst="rect">
            <a:avLst/>
          </a:prstGeom>
          <a:noFill/>
        </p:spPr>
        <p:txBody>
          <a:bodyPr wrap="square" rtlCol="0">
            <a:spAutoFit/>
          </a:bodyPr>
          <a:lstStyle/>
          <a:p>
            <a:pPr algn="ctr"/>
            <a:r>
              <a:rPr lang="en-US" sz="4000" b="1" dirty="0">
                <a:latin typeface="Times" pitchFamily="2" charset="0"/>
              </a:rPr>
              <a:t>Rule 9.130(a)(1): (selection of those most commonly related to family law matters)</a:t>
            </a:r>
          </a:p>
          <a:p>
            <a:endParaRPr lang="en-US" sz="3200" dirty="0">
              <a:latin typeface="Times" pitchFamily="2" charset="0"/>
            </a:endParaRPr>
          </a:p>
          <a:p>
            <a:r>
              <a:rPr lang="en-US" sz="4000" dirty="0">
                <a:latin typeface="Times" pitchFamily="2" charset="0"/>
              </a:rPr>
              <a:t>Appeals of </a:t>
            </a:r>
            <a:r>
              <a:rPr lang="en-US" sz="4000" b="1" dirty="0">
                <a:latin typeface="Times" pitchFamily="2" charset="0"/>
              </a:rPr>
              <a:t>non-final orders </a:t>
            </a:r>
            <a:r>
              <a:rPr lang="en-US" sz="4000" dirty="0">
                <a:latin typeface="Times" pitchFamily="2" charset="0"/>
              </a:rPr>
              <a:t>are limited to:</a:t>
            </a:r>
          </a:p>
          <a:p>
            <a:pPr marL="742950" indent="-742950">
              <a:buAutoNum type="arabicPeriod"/>
            </a:pPr>
            <a:r>
              <a:rPr lang="en-US" sz="3600" dirty="0">
                <a:latin typeface="Times" pitchFamily="2" charset="0"/>
              </a:rPr>
              <a:t>Venue</a:t>
            </a:r>
          </a:p>
          <a:p>
            <a:pPr marL="742950" indent="-742950">
              <a:buAutoNum type="arabicPeriod"/>
            </a:pPr>
            <a:r>
              <a:rPr lang="en-US" sz="3600" dirty="0">
                <a:latin typeface="Times" pitchFamily="2" charset="0"/>
              </a:rPr>
              <a:t>Grant, continue, modify, deny, or dissolve injunctions or refuse to modify or dissolve injunctions</a:t>
            </a:r>
          </a:p>
          <a:p>
            <a:endParaRPr lang="en-US" sz="3200" dirty="0">
              <a:latin typeface="Times" pitchFamily="2" charset="0"/>
            </a:endParaRPr>
          </a:p>
          <a:p>
            <a:pPr algn="ctr"/>
            <a:endParaRPr lang="en-US" sz="4000" b="1" dirty="0">
              <a:latin typeface="Times" pitchFamily="2" charset="0"/>
            </a:endParaRPr>
          </a:p>
          <a:p>
            <a:pPr algn="ctr"/>
            <a:endParaRPr lang="en-US" sz="3200" dirty="0">
              <a:latin typeface="Times" pitchFamily="2" charset="0"/>
            </a:endParaRPr>
          </a:p>
        </p:txBody>
      </p:sp>
    </p:spTree>
    <p:extLst>
      <p:ext uri="{BB962C8B-B14F-4D97-AF65-F5344CB8AC3E}">
        <p14:creationId xmlns:p14="http://schemas.microsoft.com/office/powerpoint/2010/main" val="374581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009934" y="354842"/>
            <a:ext cx="9949218" cy="5755422"/>
          </a:xfrm>
          <a:prstGeom prst="rect">
            <a:avLst/>
          </a:prstGeom>
          <a:noFill/>
        </p:spPr>
        <p:txBody>
          <a:bodyPr wrap="square" rtlCol="0">
            <a:spAutoFit/>
          </a:bodyPr>
          <a:lstStyle/>
          <a:p>
            <a:pPr algn="ctr"/>
            <a:r>
              <a:rPr lang="en-US" sz="4000" b="1" dirty="0">
                <a:latin typeface="Times" pitchFamily="2" charset="0"/>
              </a:rPr>
              <a:t>Rule 9.130(a)(1):</a:t>
            </a:r>
          </a:p>
          <a:p>
            <a:r>
              <a:rPr lang="en-US" sz="3200" dirty="0">
                <a:latin typeface="Times" pitchFamily="2" charset="0"/>
              </a:rPr>
              <a:t>3.	Determine the jurisdiction of the person</a:t>
            </a:r>
          </a:p>
          <a:p>
            <a:pPr marL="514350" indent="-514350">
              <a:buAutoNum type="arabicPeriod" startAt="4"/>
            </a:pPr>
            <a:r>
              <a:rPr lang="en-US" sz="3200" dirty="0">
                <a:latin typeface="Times" pitchFamily="2" charset="0"/>
              </a:rPr>
              <a:t>Determine the right to immediate possession of property</a:t>
            </a:r>
          </a:p>
          <a:p>
            <a:pPr marL="514350" indent="-514350">
              <a:buAutoNum type="arabicPeriod" startAt="4"/>
            </a:pPr>
            <a:r>
              <a:rPr lang="en-US" sz="3200" b="1" dirty="0">
                <a:latin typeface="Times" pitchFamily="2" charset="0"/>
              </a:rPr>
              <a:t>In family law matters:</a:t>
            </a:r>
          </a:p>
          <a:p>
            <a:pPr marL="1028700" lvl="1" indent="-571500">
              <a:buAutoNum type="romanLcPeriod"/>
            </a:pPr>
            <a:r>
              <a:rPr lang="en-US" sz="3200" dirty="0">
                <a:latin typeface="Times" pitchFamily="2" charset="0"/>
              </a:rPr>
              <a:t>The right to immediate monetary relief</a:t>
            </a:r>
          </a:p>
          <a:p>
            <a:pPr marL="1028700" lvl="1" indent="-571500">
              <a:buAutoNum type="romanLcPeriod"/>
            </a:pPr>
            <a:r>
              <a:rPr lang="en-US" sz="3200" dirty="0">
                <a:latin typeface="Times" pitchFamily="2" charset="0"/>
              </a:rPr>
              <a:t>Child custody or time-sharing under a parenting plan</a:t>
            </a:r>
          </a:p>
          <a:p>
            <a:pPr marL="1028700" lvl="1" indent="-571500">
              <a:buAutoNum type="romanLcPeriod"/>
            </a:pPr>
            <a:r>
              <a:rPr lang="en-US" sz="3200" dirty="0">
                <a:latin typeface="Times" pitchFamily="2" charset="0"/>
              </a:rPr>
              <a:t>That a marital agreement is invalid in its entirety</a:t>
            </a:r>
          </a:p>
          <a:p>
            <a:r>
              <a:rPr lang="en-US" sz="3200" dirty="0">
                <a:latin typeface="Times" pitchFamily="2" charset="0"/>
              </a:rPr>
              <a:t>6.	Orders entered on an authorized and timely motion for    	relief from judgment</a:t>
            </a:r>
          </a:p>
          <a:p>
            <a:pPr algn="ctr"/>
            <a:endParaRPr lang="en-US" sz="4000" b="1" dirty="0">
              <a:latin typeface="Times" pitchFamily="2" charset="0"/>
            </a:endParaRPr>
          </a:p>
          <a:p>
            <a:pPr algn="ctr"/>
            <a:endParaRPr lang="en-US" sz="3200" dirty="0">
              <a:latin typeface="Times" pitchFamily="2" charset="0"/>
            </a:endParaRPr>
          </a:p>
        </p:txBody>
      </p:sp>
    </p:spTree>
    <p:extLst>
      <p:ext uri="{BB962C8B-B14F-4D97-AF65-F5344CB8AC3E}">
        <p14:creationId xmlns:p14="http://schemas.microsoft.com/office/powerpoint/2010/main" val="934169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448AB-94D6-B24B-8C49-CC95604C178D}"/>
              </a:ext>
            </a:extLst>
          </p:cNvPr>
          <p:cNvSpPr>
            <a:spLocks noGrp="1"/>
          </p:cNvSpPr>
          <p:nvPr>
            <p:ph type="title"/>
          </p:nvPr>
        </p:nvSpPr>
        <p:spPr/>
        <p:txBody>
          <a:bodyPr/>
          <a:lstStyle/>
          <a:p>
            <a:pPr algn="ctr"/>
            <a:r>
              <a:rPr lang="en-US" dirty="0"/>
              <a:t>Question #3</a:t>
            </a:r>
          </a:p>
        </p:txBody>
      </p:sp>
      <p:sp>
        <p:nvSpPr>
          <p:cNvPr id="3" name="Content Placeholder 2">
            <a:extLst>
              <a:ext uri="{FF2B5EF4-FFF2-40B4-BE49-F238E27FC236}">
                <a16:creationId xmlns:a16="http://schemas.microsoft.com/office/drawing/2014/main" xmlns="" id="{2C204B9D-506A-9044-BD9E-C3443A65BC37}"/>
              </a:ext>
            </a:extLst>
          </p:cNvPr>
          <p:cNvSpPr>
            <a:spLocks noGrp="1"/>
          </p:cNvSpPr>
          <p:nvPr>
            <p:ph sz="quarter" idx="13"/>
          </p:nvPr>
        </p:nvSpPr>
        <p:spPr/>
        <p:txBody>
          <a:bodyPr>
            <a:noAutofit/>
          </a:bodyPr>
          <a:lstStyle/>
          <a:p>
            <a:pPr algn="ctr"/>
            <a:r>
              <a:rPr lang="en-US" sz="4400" dirty="0">
                <a:latin typeface="Times" pitchFamily="2" charset="0"/>
              </a:rPr>
              <a:t>WAIT A MINUTE, AREN’T </a:t>
            </a:r>
            <a:r>
              <a:rPr lang="en-US" sz="4400" b="1" u="sng" dirty="0">
                <a:latin typeface="Times" pitchFamily="2" charset="0"/>
              </a:rPr>
              <a:t>ALL</a:t>
            </a:r>
            <a:r>
              <a:rPr lang="en-US" sz="4400" dirty="0">
                <a:latin typeface="Times" pitchFamily="2" charset="0"/>
              </a:rPr>
              <a:t> ORDERS FINAL?</a:t>
            </a:r>
            <a:endParaRPr lang="en-US" sz="4400" dirty="0"/>
          </a:p>
        </p:txBody>
      </p:sp>
    </p:spTree>
    <p:extLst>
      <p:ext uri="{BB962C8B-B14F-4D97-AF65-F5344CB8AC3E}">
        <p14:creationId xmlns:p14="http://schemas.microsoft.com/office/powerpoint/2010/main" val="96624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313899"/>
            <a:ext cx="9266830" cy="5632311"/>
          </a:xfrm>
          <a:prstGeom prst="rect">
            <a:avLst/>
          </a:prstGeom>
          <a:noFill/>
        </p:spPr>
        <p:txBody>
          <a:bodyPr wrap="square" rtlCol="0">
            <a:spAutoFit/>
          </a:bodyPr>
          <a:lstStyle/>
          <a:p>
            <a:pPr algn="ctr"/>
            <a:r>
              <a:rPr lang="en-US" sz="4000" b="1" dirty="0">
                <a:latin typeface="Times" pitchFamily="2" charset="0"/>
              </a:rPr>
              <a:t>NO</a:t>
            </a:r>
            <a:r>
              <a:rPr lang="en-US" sz="3200" b="1" dirty="0">
                <a:latin typeface="Times" pitchFamily="2" charset="0"/>
              </a:rPr>
              <a:t>.</a:t>
            </a:r>
            <a:endParaRPr lang="en-US" sz="3200" dirty="0">
              <a:latin typeface="Times" pitchFamily="2" charset="0"/>
            </a:endParaRPr>
          </a:p>
          <a:p>
            <a:r>
              <a:rPr lang="en-US" sz="3200" dirty="0">
                <a:latin typeface="Times" pitchFamily="2" charset="0"/>
              </a:rPr>
              <a:t>A </a:t>
            </a:r>
            <a:r>
              <a:rPr lang="en-US" sz="3200" b="1" u="sng" dirty="0">
                <a:latin typeface="Times" pitchFamily="2" charset="0"/>
              </a:rPr>
              <a:t>final order </a:t>
            </a:r>
            <a:r>
              <a:rPr lang="en-US" sz="3200" dirty="0">
                <a:latin typeface="Times" pitchFamily="2" charset="0"/>
              </a:rPr>
              <a:t>is a written order which ends the case and leaves nothing left to be done except to follow what the final judgment or order requires the parties to do. Generally, appeals can only be brought from a final judgment (i.e. “final judgment rule”).</a:t>
            </a:r>
          </a:p>
          <a:p>
            <a:endParaRPr lang="en-US" sz="3200" dirty="0">
              <a:latin typeface="Times" pitchFamily="2" charset="0"/>
            </a:endParaRPr>
          </a:p>
          <a:p>
            <a:r>
              <a:rPr lang="en-US" sz="3200" dirty="0">
                <a:latin typeface="Times" pitchFamily="2" charset="0"/>
              </a:rPr>
              <a:t>Can be confusing and usually requires research. If in doubt, should usually make sure to appeal within 30 days to reduce risk of waiving right to appeal.</a:t>
            </a:r>
          </a:p>
          <a:p>
            <a:endParaRPr lang="en-US" sz="3200" dirty="0">
              <a:latin typeface="Times" pitchFamily="2" charset="0"/>
            </a:endParaRPr>
          </a:p>
        </p:txBody>
      </p:sp>
    </p:spTree>
    <p:extLst>
      <p:ext uri="{BB962C8B-B14F-4D97-AF65-F5344CB8AC3E}">
        <p14:creationId xmlns:p14="http://schemas.microsoft.com/office/powerpoint/2010/main" val="403480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313899"/>
            <a:ext cx="9266830" cy="5940088"/>
          </a:xfrm>
          <a:prstGeom prst="rect">
            <a:avLst/>
          </a:prstGeom>
          <a:noFill/>
        </p:spPr>
        <p:txBody>
          <a:bodyPr wrap="square" rtlCol="0">
            <a:spAutoFit/>
          </a:bodyPr>
          <a:lstStyle/>
          <a:p>
            <a:pPr algn="ctr"/>
            <a:r>
              <a:rPr lang="en-US" sz="4000" b="1" dirty="0">
                <a:latin typeface="Times" pitchFamily="2" charset="0"/>
              </a:rPr>
              <a:t>Non-Final Orders</a:t>
            </a:r>
            <a:endParaRPr lang="en-US" sz="3200" dirty="0">
              <a:latin typeface="Times" pitchFamily="2" charset="0"/>
            </a:endParaRPr>
          </a:p>
          <a:p>
            <a:r>
              <a:rPr lang="en-US" sz="2800" dirty="0">
                <a:latin typeface="Times" pitchFamily="2" charset="0"/>
              </a:rPr>
              <a:t>A </a:t>
            </a:r>
            <a:r>
              <a:rPr lang="en-US" sz="2800" b="1" u="sng" dirty="0">
                <a:latin typeface="Times" pitchFamily="2" charset="0"/>
              </a:rPr>
              <a:t>non-final order </a:t>
            </a:r>
            <a:r>
              <a:rPr lang="en-US" sz="2800" dirty="0">
                <a:latin typeface="Times" pitchFamily="2" charset="0"/>
              </a:rPr>
              <a:t>does not end the case and usually cannot be appealed right away, unless appealable non-final order (9.130). </a:t>
            </a:r>
          </a:p>
          <a:p>
            <a:endParaRPr lang="en-US" sz="2800" dirty="0">
              <a:latin typeface="Times" pitchFamily="2" charset="0"/>
            </a:endParaRPr>
          </a:p>
          <a:p>
            <a:r>
              <a:rPr lang="en-US" sz="2800" dirty="0">
                <a:latin typeface="Times" pitchFamily="2" charset="0"/>
              </a:rPr>
              <a:t>Some non-final orders are entered after a final order and may not be appealable until a later final order is entered.</a:t>
            </a:r>
          </a:p>
          <a:p>
            <a:endParaRPr lang="en-US" sz="2800" dirty="0">
              <a:latin typeface="Times" pitchFamily="2" charset="0"/>
            </a:endParaRPr>
          </a:p>
          <a:p>
            <a:r>
              <a:rPr lang="en-US" sz="2800" dirty="0">
                <a:latin typeface="Times" pitchFamily="2" charset="0"/>
              </a:rPr>
              <a:t>Examples:</a:t>
            </a:r>
          </a:p>
          <a:p>
            <a:pPr marL="457200" indent="-457200">
              <a:buFont typeface="Arial" panose="020B0604020202020204" pitchFamily="34" charset="0"/>
              <a:buChar char="•"/>
            </a:pPr>
            <a:r>
              <a:rPr lang="en-US" sz="2800" dirty="0">
                <a:latin typeface="Times" pitchFamily="2" charset="0"/>
              </a:rPr>
              <a:t>Discovery rulings</a:t>
            </a:r>
          </a:p>
          <a:p>
            <a:pPr marL="457200" indent="-457200">
              <a:buFont typeface="Arial" panose="020B0604020202020204" pitchFamily="34" charset="0"/>
              <a:buChar char="•"/>
            </a:pPr>
            <a:r>
              <a:rPr lang="en-US" sz="2800" dirty="0">
                <a:latin typeface="Times" pitchFamily="2" charset="0"/>
              </a:rPr>
              <a:t>Denial of a motion to dismiss or for summary judgment</a:t>
            </a:r>
          </a:p>
          <a:p>
            <a:pPr marL="457200" indent="-457200">
              <a:buFont typeface="Arial" panose="020B0604020202020204" pitchFamily="34" charset="0"/>
              <a:buChar char="•"/>
            </a:pPr>
            <a:r>
              <a:rPr lang="en-US" sz="2800" dirty="0">
                <a:latin typeface="Times" pitchFamily="2" charset="0"/>
              </a:rPr>
              <a:t>Granting of a motion to dismiss which does not actually dismiss the case</a:t>
            </a:r>
          </a:p>
          <a:p>
            <a:endParaRPr lang="en-US" sz="3200" dirty="0">
              <a:latin typeface="Times" pitchFamily="2" charset="0"/>
            </a:endParaRPr>
          </a:p>
        </p:txBody>
      </p:sp>
    </p:spTree>
    <p:extLst>
      <p:ext uri="{BB962C8B-B14F-4D97-AF65-F5344CB8AC3E}">
        <p14:creationId xmlns:p14="http://schemas.microsoft.com/office/powerpoint/2010/main" val="3773998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313899"/>
            <a:ext cx="9266830" cy="5693866"/>
          </a:xfrm>
          <a:prstGeom prst="rect">
            <a:avLst/>
          </a:prstGeom>
          <a:noFill/>
        </p:spPr>
        <p:txBody>
          <a:bodyPr wrap="square" rtlCol="0">
            <a:spAutoFit/>
          </a:bodyPr>
          <a:lstStyle/>
          <a:p>
            <a:pPr algn="ctr"/>
            <a:r>
              <a:rPr lang="en-US" sz="4000" b="1" dirty="0">
                <a:latin typeface="Times" pitchFamily="2" charset="0"/>
              </a:rPr>
              <a:t>Non-Final Orders in Family Cases</a:t>
            </a:r>
            <a:endParaRPr lang="en-US" sz="3200" dirty="0">
              <a:latin typeface="Times" pitchFamily="2" charset="0"/>
            </a:endParaRPr>
          </a:p>
          <a:p>
            <a:pPr marL="457200" indent="-457200">
              <a:buFont typeface="Arial" panose="020B0604020202020204" pitchFamily="34" charset="0"/>
              <a:buChar char="•"/>
            </a:pPr>
            <a:r>
              <a:rPr lang="en-US" sz="2400" dirty="0">
                <a:latin typeface="Times" pitchFamily="2" charset="0"/>
              </a:rPr>
              <a:t>Order granting mother temporary parental responsibility (Deal v. Deal, 783 So.2d 319 (Fla. 5</a:t>
            </a:r>
            <a:r>
              <a:rPr lang="en-US" sz="2400" baseline="30000" dirty="0">
                <a:latin typeface="Times" pitchFamily="2" charset="0"/>
              </a:rPr>
              <a:t>th</a:t>
            </a:r>
            <a:r>
              <a:rPr lang="en-US" sz="2400" dirty="0">
                <a:latin typeface="Times" pitchFamily="2" charset="0"/>
              </a:rPr>
              <a:t> 2001))</a:t>
            </a:r>
          </a:p>
          <a:p>
            <a:pPr marL="457200" indent="-457200">
              <a:buFont typeface="Arial" panose="020B0604020202020204" pitchFamily="34" charset="0"/>
              <a:buChar char="•"/>
            </a:pPr>
            <a:r>
              <a:rPr lang="en-US" sz="2400" dirty="0">
                <a:latin typeface="Times" pitchFamily="2" charset="0"/>
              </a:rPr>
              <a:t>Order finding party in contempt for failure to comply with discovery order and order denying motion to vacate (Blades v. Dep’t of Revenue ex rel. Stewart, 943 So.2d 300 (Fla. 3d 2006))</a:t>
            </a:r>
          </a:p>
          <a:p>
            <a:pPr marL="457200" indent="-457200">
              <a:buFont typeface="Arial" panose="020B0604020202020204" pitchFamily="34" charset="0"/>
              <a:buChar char="•"/>
            </a:pPr>
            <a:r>
              <a:rPr lang="en-US" sz="2400" dirty="0">
                <a:latin typeface="Times" pitchFamily="2" charset="0"/>
              </a:rPr>
              <a:t>Order denying Father’s motion for reunification without prejudice (Campos v. Campos, 230 So.3d 553 (Fla. 1</a:t>
            </a:r>
            <a:r>
              <a:rPr lang="en-US" sz="2400" baseline="30000" dirty="0">
                <a:latin typeface="Times" pitchFamily="2" charset="0"/>
              </a:rPr>
              <a:t>st</a:t>
            </a:r>
            <a:r>
              <a:rPr lang="en-US" sz="2400" dirty="0">
                <a:latin typeface="Times" pitchFamily="2" charset="0"/>
              </a:rPr>
              <a:t> 2017))</a:t>
            </a:r>
          </a:p>
          <a:p>
            <a:pPr marL="457200" indent="-457200">
              <a:buFont typeface="Arial" panose="020B0604020202020204" pitchFamily="34" charset="0"/>
              <a:buChar char="•"/>
            </a:pPr>
            <a:r>
              <a:rPr lang="en-US" sz="2400" dirty="0">
                <a:latin typeface="Times" pitchFamily="2" charset="0"/>
              </a:rPr>
              <a:t>Order finding Former Husband in contempt and ordering to pay fees (Horton v. Horton, 179 So.3d 459)) BUT SEE Remington v. Remington, 705 So.2d 920 (Fla. 4</a:t>
            </a:r>
            <a:r>
              <a:rPr lang="en-US" sz="2400" baseline="30000" dirty="0">
                <a:latin typeface="Times" pitchFamily="2" charset="0"/>
              </a:rPr>
              <a:t>th</a:t>
            </a:r>
            <a:r>
              <a:rPr lang="en-US" sz="2400" dirty="0">
                <a:latin typeface="Times" pitchFamily="2" charset="0"/>
              </a:rPr>
              <a:t> 1997)(holding a contempt order that established child support arrearages is a final, appealable order)</a:t>
            </a:r>
          </a:p>
          <a:p>
            <a:endParaRPr lang="en-US" sz="2800" dirty="0">
              <a:latin typeface="Times" pitchFamily="2" charset="0"/>
            </a:endParaRPr>
          </a:p>
          <a:p>
            <a:endParaRPr lang="en-US" sz="3200" dirty="0">
              <a:latin typeface="Times" pitchFamily="2" charset="0"/>
            </a:endParaRPr>
          </a:p>
        </p:txBody>
      </p:sp>
    </p:spTree>
    <p:extLst>
      <p:ext uri="{BB962C8B-B14F-4D97-AF65-F5344CB8AC3E}">
        <p14:creationId xmlns:p14="http://schemas.microsoft.com/office/powerpoint/2010/main" val="4007868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448AB-94D6-B24B-8C49-CC95604C178D}"/>
              </a:ext>
            </a:extLst>
          </p:cNvPr>
          <p:cNvSpPr>
            <a:spLocks noGrp="1"/>
          </p:cNvSpPr>
          <p:nvPr>
            <p:ph type="title"/>
          </p:nvPr>
        </p:nvSpPr>
        <p:spPr/>
        <p:txBody>
          <a:bodyPr/>
          <a:lstStyle/>
          <a:p>
            <a:pPr algn="ctr"/>
            <a:r>
              <a:rPr lang="en-US" dirty="0"/>
              <a:t>Question #4</a:t>
            </a:r>
          </a:p>
        </p:txBody>
      </p:sp>
      <p:sp>
        <p:nvSpPr>
          <p:cNvPr id="3" name="Content Placeholder 2">
            <a:extLst>
              <a:ext uri="{FF2B5EF4-FFF2-40B4-BE49-F238E27FC236}">
                <a16:creationId xmlns:a16="http://schemas.microsoft.com/office/drawing/2014/main" xmlns="" id="{2C204B9D-506A-9044-BD9E-C3443A65BC37}"/>
              </a:ext>
            </a:extLst>
          </p:cNvPr>
          <p:cNvSpPr>
            <a:spLocks noGrp="1"/>
          </p:cNvSpPr>
          <p:nvPr>
            <p:ph sz="quarter" idx="13"/>
          </p:nvPr>
        </p:nvSpPr>
        <p:spPr/>
        <p:txBody>
          <a:bodyPr>
            <a:noAutofit/>
          </a:bodyPr>
          <a:lstStyle/>
          <a:p>
            <a:pPr algn="ctr"/>
            <a:r>
              <a:rPr lang="en-US" sz="4400" dirty="0">
                <a:latin typeface="Times" pitchFamily="2" charset="0"/>
              </a:rPr>
              <a:t>SO IF MY ORDER IS NOT FINAL AND IT’S NOT ONE OF THE LISTED APPEALABLE NON-FINAL ORDERS, AM I OUT OF LUCK?</a:t>
            </a:r>
            <a:endParaRPr lang="en-US" sz="4400" dirty="0"/>
          </a:p>
        </p:txBody>
      </p:sp>
    </p:spTree>
    <p:extLst>
      <p:ext uri="{BB962C8B-B14F-4D97-AF65-F5344CB8AC3E}">
        <p14:creationId xmlns:p14="http://schemas.microsoft.com/office/powerpoint/2010/main" val="950212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1187355"/>
            <a:ext cx="9171296" cy="3908762"/>
          </a:xfrm>
          <a:prstGeom prst="rect">
            <a:avLst/>
          </a:prstGeom>
          <a:noFill/>
        </p:spPr>
        <p:txBody>
          <a:bodyPr wrap="square" rtlCol="0">
            <a:spAutoFit/>
          </a:bodyPr>
          <a:lstStyle/>
          <a:p>
            <a:pPr algn="ctr"/>
            <a:r>
              <a:rPr lang="en-US" sz="4000" b="1" dirty="0">
                <a:latin typeface="Times" pitchFamily="2" charset="0"/>
              </a:rPr>
              <a:t>NOT NECESSARILY.</a:t>
            </a:r>
            <a:endParaRPr lang="en-US" sz="2000" dirty="0">
              <a:latin typeface="Times" pitchFamily="2" charset="0"/>
            </a:endParaRPr>
          </a:p>
          <a:p>
            <a:endParaRPr lang="en-US" sz="3200" dirty="0">
              <a:latin typeface="Times" pitchFamily="2" charset="0"/>
            </a:endParaRPr>
          </a:p>
          <a:p>
            <a:r>
              <a:rPr lang="en-US" sz="3600" dirty="0">
                <a:latin typeface="Times" pitchFamily="2" charset="0"/>
              </a:rPr>
              <a:t>You may still be able to obtain relief through the district court’s original jurisdiction under one of the extraordinary writs; however, this is NOT AN APPEAL.</a:t>
            </a:r>
          </a:p>
          <a:p>
            <a:endParaRPr lang="en-US" sz="3200" dirty="0">
              <a:latin typeface="Times" pitchFamily="2" charset="0"/>
            </a:endParaRPr>
          </a:p>
        </p:txBody>
      </p:sp>
    </p:spTree>
    <p:extLst>
      <p:ext uri="{BB962C8B-B14F-4D97-AF65-F5344CB8AC3E}">
        <p14:creationId xmlns:p14="http://schemas.microsoft.com/office/powerpoint/2010/main" val="1940749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300251"/>
            <a:ext cx="9389660" cy="5324535"/>
          </a:xfrm>
          <a:prstGeom prst="rect">
            <a:avLst/>
          </a:prstGeom>
          <a:noFill/>
        </p:spPr>
        <p:txBody>
          <a:bodyPr wrap="square" rtlCol="0">
            <a:spAutoFit/>
          </a:bodyPr>
          <a:lstStyle/>
          <a:p>
            <a:pPr algn="ctr"/>
            <a:r>
              <a:rPr lang="en-US" sz="4000" b="1" dirty="0">
                <a:latin typeface="Times" pitchFamily="2" charset="0"/>
              </a:rPr>
              <a:t>The district courts have original jurisdiction to issue one of several extraordinary writs.</a:t>
            </a:r>
          </a:p>
          <a:p>
            <a:pPr algn="ctr"/>
            <a:endParaRPr lang="en-US" sz="4000" b="1" dirty="0">
              <a:latin typeface="Times" pitchFamily="2" charset="0"/>
            </a:endParaRPr>
          </a:p>
          <a:p>
            <a:pPr algn="ctr"/>
            <a:r>
              <a:rPr lang="en-US" sz="3600" dirty="0">
                <a:latin typeface="Times" pitchFamily="2" charset="0"/>
              </a:rPr>
              <a:t>Rule 9.030(b)(3):</a:t>
            </a:r>
          </a:p>
          <a:p>
            <a:r>
              <a:rPr lang="en-US" sz="3600" dirty="0">
                <a:latin typeface="Times" pitchFamily="2" charset="0"/>
              </a:rPr>
              <a:t>District courts of appeal may issue writs of mandamus, prohibition, and common law certiorari (Note: not discussing quo </a:t>
            </a:r>
            <a:r>
              <a:rPr lang="en-US" sz="3600" dirty="0" err="1">
                <a:latin typeface="Times" pitchFamily="2" charset="0"/>
              </a:rPr>
              <a:t>warranto</a:t>
            </a:r>
            <a:r>
              <a:rPr lang="en-US" sz="3600" dirty="0">
                <a:latin typeface="Times" pitchFamily="2" charset="0"/>
              </a:rPr>
              <a:t> or habeas corpus)</a:t>
            </a:r>
            <a:endParaRPr lang="en-US" sz="3200" dirty="0">
              <a:latin typeface="Times" pitchFamily="2" charset="0"/>
            </a:endParaRPr>
          </a:p>
        </p:txBody>
      </p:sp>
    </p:spTree>
    <p:extLst>
      <p:ext uri="{BB962C8B-B14F-4D97-AF65-F5344CB8AC3E}">
        <p14:creationId xmlns:p14="http://schemas.microsoft.com/office/powerpoint/2010/main" val="220735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1AEAB2-2B9C-C24E-9693-6CD71C97F5CF}"/>
              </a:ext>
            </a:extLst>
          </p:cNvPr>
          <p:cNvSpPr>
            <a:spLocks noGrp="1"/>
          </p:cNvSpPr>
          <p:nvPr>
            <p:ph type="ctrTitle"/>
          </p:nvPr>
        </p:nvSpPr>
        <p:spPr/>
        <p:txBody>
          <a:bodyPr>
            <a:normAutofit fontScale="90000"/>
          </a:bodyPr>
          <a:lstStyle/>
          <a:p>
            <a:r>
              <a:rPr lang="en-US" dirty="0"/>
              <a:t>Family law appeals: 101 </a:t>
            </a:r>
            <a:br>
              <a:rPr lang="en-US" dirty="0"/>
            </a:br>
            <a:r>
              <a:rPr lang="en-US" dirty="0"/>
              <a:t>frequently asked questions</a:t>
            </a:r>
          </a:p>
        </p:txBody>
      </p:sp>
      <p:sp>
        <p:nvSpPr>
          <p:cNvPr id="3" name="Subtitle 2">
            <a:extLst>
              <a:ext uri="{FF2B5EF4-FFF2-40B4-BE49-F238E27FC236}">
                <a16:creationId xmlns:a16="http://schemas.microsoft.com/office/drawing/2014/main" xmlns="" id="{229ADB68-BC1E-6B4F-93C5-70FCB7974B62}"/>
              </a:ext>
            </a:extLst>
          </p:cNvPr>
          <p:cNvSpPr>
            <a:spLocks noGrp="1"/>
          </p:cNvSpPr>
          <p:nvPr>
            <p:ph type="subTitle" idx="1"/>
          </p:nvPr>
        </p:nvSpPr>
        <p:spPr/>
        <p:txBody>
          <a:bodyPr/>
          <a:lstStyle/>
          <a:p>
            <a:r>
              <a:rPr lang="en-US" dirty="0"/>
              <a:t>By </a:t>
            </a:r>
            <a:r>
              <a:rPr lang="en-US" dirty="0" err="1"/>
              <a:t>denise</a:t>
            </a:r>
            <a:r>
              <a:rPr lang="en-US" dirty="0"/>
              <a:t> Martinez-</a:t>
            </a:r>
            <a:r>
              <a:rPr lang="en-US" dirty="0" err="1"/>
              <a:t>scanziani</a:t>
            </a:r>
            <a:endParaRPr lang="en-US" dirty="0"/>
          </a:p>
        </p:txBody>
      </p:sp>
    </p:spTree>
    <p:extLst>
      <p:ext uri="{BB962C8B-B14F-4D97-AF65-F5344CB8AC3E}">
        <p14:creationId xmlns:p14="http://schemas.microsoft.com/office/powerpoint/2010/main" val="69376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1187355"/>
            <a:ext cx="9171296" cy="4154984"/>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imes" pitchFamily="2" charset="0"/>
              </a:rPr>
              <a:t>Writ petitions are a way to ask for appellate review of lower court actions, if cannot be appealed</a:t>
            </a:r>
          </a:p>
          <a:p>
            <a:pPr marL="457200" indent="-457200">
              <a:buFont typeface="Arial" panose="020B0604020202020204" pitchFamily="34" charset="0"/>
              <a:buChar char="•"/>
            </a:pPr>
            <a:endParaRPr lang="en-US" sz="3200" dirty="0">
              <a:latin typeface="Times" pitchFamily="2" charset="0"/>
            </a:endParaRPr>
          </a:p>
          <a:p>
            <a:pPr marL="457200" indent="-457200">
              <a:buFont typeface="Arial" panose="020B0604020202020204" pitchFamily="34" charset="0"/>
              <a:buChar char="•"/>
            </a:pPr>
            <a:r>
              <a:rPr lang="en-US" sz="3200" dirty="0">
                <a:latin typeface="Times" pitchFamily="2" charset="0"/>
              </a:rPr>
              <a:t>Are considered extraordinary and granted only under special circumstances</a:t>
            </a:r>
          </a:p>
          <a:p>
            <a:pPr marL="457200" indent="-457200">
              <a:buFont typeface="Arial" panose="020B0604020202020204" pitchFamily="34" charset="0"/>
              <a:buChar char="•"/>
            </a:pPr>
            <a:endParaRPr lang="en-US" sz="3200" dirty="0">
              <a:latin typeface="Times" pitchFamily="2" charset="0"/>
            </a:endParaRPr>
          </a:p>
          <a:p>
            <a:pPr algn="ctr"/>
            <a:endParaRPr lang="en-US" sz="4000" b="1" dirty="0">
              <a:latin typeface="Times" pitchFamily="2" charset="0"/>
            </a:endParaRPr>
          </a:p>
          <a:p>
            <a:endParaRPr lang="en-US" sz="3200" dirty="0">
              <a:latin typeface="Times" pitchFamily="2" charset="0"/>
            </a:endParaRPr>
          </a:p>
        </p:txBody>
      </p:sp>
    </p:spTree>
    <p:extLst>
      <p:ext uri="{BB962C8B-B14F-4D97-AF65-F5344CB8AC3E}">
        <p14:creationId xmlns:p14="http://schemas.microsoft.com/office/powerpoint/2010/main" val="18412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764275" y="368491"/>
            <a:ext cx="10358650" cy="6524863"/>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Times" pitchFamily="2" charset="0"/>
              </a:rPr>
              <a:t>Writ of Certiorari or Cert:</a:t>
            </a:r>
            <a:r>
              <a:rPr lang="en-US" sz="2800" dirty="0">
                <a:latin typeface="Times" pitchFamily="2" charset="0"/>
              </a:rPr>
              <a:t> Used to challenge a non-final order that cannot be immediately appealed</a:t>
            </a:r>
          </a:p>
          <a:p>
            <a:endParaRPr lang="en-US" dirty="0">
              <a:latin typeface="Times" pitchFamily="2" charset="0"/>
            </a:endParaRPr>
          </a:p>
          <a:p>
            <a:pPr marL="457200" indent="-457200">
              <a:buFont typeface="Arial" panose="020B0604020202020204" pitchFamily="34" charset="0"/>
              <a:buChar char="•"/>
            </a:pPr>
            <a:r>
              <a:rPr lang="en-US" sz="2800" dirty="0">
                <a:latin typeface="Times" pitchFamily="2" charset="0"/>
              </a:rPr>
              <a:t>Must show that non-final order:</a:t>
            </a:r>
          </a:p>
          <a:p>
            <a:r>
              <a:rPr lang="en-US" sz="2800" dirty="0">
                <a:latin typeface="Times" pitchFamily="2" charset="0"/>
              </a:rPr>
              <a:t>	1.	Materially departs from the essential requirements of law (e.g. 			violation of clearly established principle of law, results in 				miscarriage of justice or 	denial of due process)</a:t>
            </a:r>
          </a:p>
          <a:p>
            <a:r>
              <a:rPr lang="en-US" sz="2800" dirty="0">
                <a:latin typeface="Times" pitchFamily="2" charset="0"/>
              </a:rPr>
              <a:t>	2.	Error will cause irreparable harm (more than time and 						expense) (e.g. violation of constitutional rights)</a:t>
            </a:r>
          </a:p>
          <a:p>
            <a:r>
              <a:rPr lang="en-US" sz="2800" dirty="0">
                <a:latin typeface="Times" pitchFamily="2" charset="0"/>
              </a:rPr>
              <a:t>	3.	No adequate remedy by appeal from final judgment</a:t>
            </a:r>
          </a:p>
          <a:p>
            <a:endParaRPr lang="en-US" sz="1600" dirty="0">
              <a:latin typeface="Times" pitchFamily="2" charset="0"/>
            </a:endParaRPr>
          </a:p>
          <a:p>
            <a:pPr marL="457200" indent="-457200">
              <a:buFont typeface="Arial" panose="020B0604020202020204" pitchFamily="34" charset="0"/>
              <a:buChar char="•"/>
            </a:pPr>
            <a:r>
              <a:rPr lang="en-US" sz="2800" u="sng" dirty="0">
                <a:latin typeface="Times" pitchFamily="2" charset="0"/>
              </a:rPr>
              <a:t>Example:</a:t>
            </a:r>
            <a:r>
              <a:rPr lang="en-US" sz="2800" dirty="0">
                <a:latin typeface="Times" pitchFamily="2" charset="0"/>
              </a:rPr>
              <a:t> Often requested for discovery rulings</a:t>
            </a:r>
            <a:endParaRPr lang="en-US" sz="2800" u="sng" dirty="0">
              <a:latin typeface="Times" pitchFamily="2" charset="0"/>
            </a:endParaRPr>
          </a:p>
          <a:p>
            <a:pPr marL="457200" indent="-457200">
              <a:buFont typeface="Arial" panose="020B0604020202020204" pitchFamily="34" charset="0"/>
              <a:buChar char="•"/>
            </a:pPr>
            <a:endParaRPr lang="en-US" sz="3200" dirty="0">
              <a:latin typeface="Times" pitchFamily="2" charset="0"/>
            </a:endParaRPr>
          </a:p>
          <a:p>
            <a:pPr algn="ctr"/>
            <a:endParaRPr lang="en-US" sz="4000" b="1" dirty="0">
              <a:latin typeface="Times" pitchFamily="2" charset="0"/>
            </a:endParaRPr>
          </a:p>
          <a:p>
            <a:endParaRPr lang="en-US" sz="3200" dirty="0">
              <a:latin typeface="Times" pitchFamily="2" charset="0"/>
            </a:endParaRPr>
          </a:p>
        </p:txBody>
      </p:sp>
    </p:spTree>
    <p:extLst>
      <p:ext uri="{BB962C8B-B14F-4D97-AF65-F5344CB8AC3E}">
        <p14:creationId xmlns:p14="http://schemas.microsoft.com/office/powerpoint/2010/main" val="2230990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1187355"/>
            <a:ext cx="9171296" cy="6124754"/>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Times" pitchFamily="2" charset="0"/>
              </a:rPr>
              <a:t>Writ of Mandamus: </a:t>
            </a:r>
            <a:r>
              <a:rPr lang="en-US" sz="3200" dirty="0">
                <a:latin typeface="Times" pitchFamily="2" charset="0"/>
              </a:rPr>
              <a:t>compel a judge or other official to perform a </a:t>
            </a:r>
            <a:r>
              <a:rPr lang="en-US" sz="3200" b="1" dirty="0">
                <a:latin typeface="Times" pitchFamily="2" charset="0"/>
              </a:rPr>
              <a:t>ministerial </a:t>
            </a:r>
            <a:r>
              <a:rPr lang="en-US" sz="3200" dirty="0">
                <a:latin typeface="Times" pitchFamily="2" charset="0"/>
              </a:rPr>
              <a:t>act he or she refuses, but is required, to do</a:t>
            </a:r>
          </a:p>
          <a:p>
            <a:pPr marL="457200" indent="-457200">
              <a:buFont typeface="Arial" panose="020B0604020202020204" pitchFamily="34" charset="0"/>
              <a:buChar char="•"/>
            </a:pPr>
            <a:r>
              <a:rPr lang="en-US" sz="3200" dirty="0">
                <a:latin typeface="Times" pitchFamily="2" charset="0"/>
              </a:rPr>
              <a:t>“Ministerial” act means that the judge or official has no discretion whether or not to perform the act</a:t>
            </a:r>
          </a:p>
          <a:p>
            <a:pPr marL="457200" indent="-457200">
              <a:buFont typeface="Arial" panose="020B0604020202020204" pitchFamily="34" charset="0"/>
              <a:buChar char="•"/>
            </a:pPr>
            <a:r>
              <a:rPr lang="en-US" sz="3200" u="sng" dirty="0">
                <a:latin typeface="Times" pitchFamily="2" charset="0"/>
              </a:rPr>
              <a:t>Example</a:t>
            </a:r>
            <a:r>
              <a:rPr lang="en-US" sz="3200" dirty="0">
                <a:latin typeface="Times" pitchFamily="2" charset="0"/>
              </a:rPr>
              <a:t>:</a:t>
            </a:r>
          </a:p>
          <a:p>
            <a:r>
              <a:rPr lang="en-US" sz="3200" dirty="0">
                <a:latin typeface="Times" pitchFamily="2" charset="0"/>
              </a:rPr>
              <a:t>	Writ of mandamus may be issued to require a lower 	court to hold a hearing within a certain amount of 	time</a:t>
            </a:r>
          </a:p>
          <a:p>
            <a:pPr marL="457200" indent="-457200">
              <a:buFont typeface="Arial" panose="020B0604020202020204" pitchFamily="34" charset="0"/>
              <a:buChar char="•"/>
            </a:pPr>
            <a:endParaRPr lang="en-US" sz="3200" dirty="0">
              <a:latin typeface="Times" pitchFamily="2" charset="0"/>
            </a:endParaRPr>
          </a:p>
          <a:p>
            <a:pPr algn="ctr"/>
            <a:endParaRPr lang="en-US" sz="4000" b="1" dirty="0">
              <a:latin typeface="Times" pitchFamily="2" charset="0"/>
            </a:endParaRPr>
          </a:p>
          <a:p>
            <a:endParaRPr lang="en-US" sz="3200" dirty="0">
              <a:latin typeface="Times" pitchFamily="2" charset="0"/>
            </a:endParaRPr>
          </a:p>
        </p:txBody>
      </p:sp>
    </p:spTree>
    <p:extLst>
      <p:ext uri="{BB962C8B-B14F-4D97-AF65-F5344CB8AC3E}">
        <p14:creationId xmlns:p14="http://schemas.microsoft.com/office/powerpoint/2010/main" val="4023111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1187355"/>
            <a:ext cx="9171296" cy="5139869"/>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Times" pitchFamily="2" charset="0"/>
              </a:rPr>
              <a:t>Writ of Prohibition:</a:t>
            </a:r>
            <a:r>
              <a:rPr lang="en-US" sz="3200" dirty="0">
                <a:latin typeface="Times" pitchFamily="2" charset="0"/>
              </a:rPr>
              <a:t> Used to prevent a lower court from performing an act it has no jurisdiction to do</a:t>
            </a:r>
          </a:p>
          <a:p>
            <a:pPr marL="457200" indent="-457200">
              <a:buFont typeface="Arial" panose="020B0604020202020204" pitchFamily="34" charset="0"/>
              <a:buChar char="•"/>
            </a:pPr>
            <a:r>
              <a:rPr lang="en-US" sz="3200" dirty="0">
                <a:latin typeface="Times" pitchFamily="2" charset="0"/>
              </a:rPr>
              <a:t>Must be filed </a:t>
            </a:r>
            <a:r>
              <a:rPr lang="en-US" sz="3200" b="1" dirty="0">
                <a:latin typeface="Times" pitchFamily="2" charset="0"/>
              </a:rPr>
              <a:t>before</a:t>
            </a:r>
            <a:r>
              <a:rPr lang="en-US" sz="3200" dirty="0">
                <a:latin typeface="Times" pitchFamily="2" charset="0"/>
              </a:rPr>
              <a:t> the lower court takes the action; only issued to prevent, not to undo</a:t>
            </a:r>
          </a:p>
          <a:p>
            <a:pPr marL="457200" indent="-457200">
              <a:buFont typeface="Arial" panose="020B0604020202020204" pitchFamily="34" charset="0"/>
              <a:buChar char="•"/>
            </a:pPr>
            <a:r>
              <a:rPr lang="en-US" sz="3200" u="sng" dirty="0">
                <a:latin typeface="Times" pitchFamily="2" charset="0"/>
              </a:rPr>
              <a:t>Exampl</a:t>
            </a:r>
            <a:r>
              <a:rPr lang="en-US" sz="3200" dirty="0">
                <a:latin typeface="Times" pitchFamily="2" charset="0"/>
              </a:rPr>
              <a:t>e:</a:t>
            </a:r>
          </a:p>
          <a:p>
            <a:r>
              <a:rPr lang="en-US" sz="3200" dirty="0">
                <a:latin typeface="Times" pitchFamily="2" charset="0"/>
              </a:rPr>
              <a:t>	Used to disqualify a judge who has denied a motion 	to disqualify.</a:t>
            </a:r>
          </a:p>
          <a:p>
            <a:pPr marL="457200" indent="-457200">
              <a:buFont typeface="Arial" panose="020B0604020202020204" pitchFamily="34" charset="0"/>
              <a:buChar char="•"/>
            </a:pPr>
            <a:endParaRPr lang="en-US" sz="3200" dirty="0">
              <a:latin typeface="Times" pitchFamily="2" charset="0"/>
            </a:endParaRPr>
          </a:p>
          <a:p>
            <a:pPr algn="ctr"/>
            <a:endParaRPr lang="en-US" sz="4000" b="1" dirty="0">
              <a:latin typeface="Times" pitchFamily="2" charset="0"/>
            </a:endParaRPr>
          </a:p>
          <a:p>
            <a:endParaRPr lang="en-US" sz="3200" dirty="0">
              <a:latin typeface="Times" pitchFamily="2" charset="0"/>
            </a:endParaRPr>
          </a:p>
        </p:txBody>
      </p:sp>
    </p:spTree>
    <p:extLst>
      <p:ext uri="{BB962C8B-B14F-4D97-AF65-F5344CB8AC3E}">
        <p14:creationId xmlns:p14="http://schemas.microsoft.com/office/powerpoint/2010/main" val="238015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448AB-94D6-B24B-8C49-CC95604C178D}"/>
              </a:ext>
            </a:extLst>
          </p:cNvPr>
          <p:cNvSpPr>
            <a:spLocks noGrp="1"/>
          </p:cNvSpPr>
          <p:nvPr>
            <p:ph type="title"/>
          </p:nvPr>
        </p:nvSpPr>
        <p:spPr/>
        <p:txBody>
          <a:bodyPr/>
          <a:lstStyle/>
          <a:p>
            <a:pPr algn="ctr"/>
            <a:r>
              <a:rPr lang="en-US" dirty="0"/>
              <a:t>Question #5</a:t>
            </a:r>
          </a:p>
        </p:txBody>
      </p:sp>
      <p:sp>
        <p:nvSpPr>
          <p:cNvPr id="3" name="Content Placeholder 2">
            <a:extLst>
              <a:ext uri="{FF2B5EF4-FFF2-40B4-BE49-F238E27FC236}">
                <a16:creationId xmlns:a16="http://schemas.microsoft.com/office/drawing/2014/main" xmlns="" id="{2C204B9D-506A-9044-BD9E-C3443A65BC37}"/>
              </a:ext>
            </a:extLst>
          </p:cNvPr>
          <p:cNvSpPr>
            <a:spLocks noGrp="1"/>
          </p:cNvSpPr>
          <p:nvPr>
            <p:ph sz="quarter" idx="13"/>
          </p:nvPr>
        </p:nvSpPr>
        <p:spPr/>
        <p:txBody>
          <a:bodyPr>
            <a:noAutofit/>
          </a:bodyPr>
          <a:lstStyle/>
          <a:p>
            <a:pPr algn="ctr"/>
            <a:r>
              <a:rPr lang="en-US" sz="4400" dirty="0">
                <a:latin typeface="Times" pitchFamily="2" charset="0"/>
              </a:rPr>
              <a:t>Alright, my case can be appealed. What’s next?</a:t>
            </a:r>
            <a:endParaRPr lang="en-US" sz="4400" dirty="0"/>
          </a:p>
        </p:txBody>
      </p:sp>
    </p:spTree>
    <p:extLst>
      <p:ext uri="{BB962C8B-B14F-4D97-AF65-F5344CB8AC3E}">
        <p14:creationId xmlns:p14="http://schemas.microsoft.com/office/powerpoint/2010/main" val="3901805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1187355"/>
            <a:ext cx="9171296" cy="3539430"/>
          </a:xfrm>
          <a:prstGeom prst="rect">
            <a:avLst/>
          </a:prstGeom>
          <a:noFill/>
        </p:spPr>
        <p:txBody>
          <a:bodyPr wrap="square" rtlCol="0">
            <a:spAutoFit/>
          </a:bodyPr>
          <a:lstStyle/>
          <a:p>
            <a:pPr algn="ctr"/>
            <a:endParaRPr lang="en-US" sz="4000" b="1" dirty="0">
              <a:latin typeface="Times" pitchFamily="2" charset="0"/>
            </a:endParaRPr>
          </a:p>
          <a:p>
            <a:pPr algn="ctr"/>
            <a:endParaRPr lang="en-US" sz="4000" b="1" dirty="0">
              <a:latin typeface="Times" pitchFamily="2" charset="0"/>
            </a:endParaRPr>
          </a:p>
          <a:p>
            <a:pPr algn="ctr"/>
            <a:r>
              <a:rPr lang="en-US" sz="4000" b="1" dirty="0">
                <a:latin typeface="Times" pitchFamily="2" charset="0"/>
              </a:rPr>
              <a:t>FILE THE NOTICE OF APPEAL ON A </a:t>
            </a:r>
            <a:r>
              <a:rPr lang="en-US" sz="4000" b="1" u="sng" dirty="0">
                <a:latin typeface="Times" pitchFamily="2" charset="0"/>
              </a:rPr>
              <a:t>TIMELY BASIS</a:t>
            </a:r>
            <a:r>
              <a:rPr lang="en-US" sz="4000" b="1" dirty="0">
                <a:latin typeface="Times" pitchFamily="2" charset="0"/>
              </a:rPr>
              <a:t>.</a:t>
            </a:r>
            <a:endParaRPr lang="en-US" sz="2000" dirty="0">
              <a:latin typeface="Times" pitchFamily="2" charset="0"/>
            </a:endParaRPr>
          </a:p>
          <a:p>
            <a:endParaRPr lang="en-US" sz="3200" dirty="0">
              <a:latin typeface="Times" pitchFamily="2" charset="0"/>
            </a:endParaRPr>
          </a:p>
          <a:p>
            <a:endParaRPr lang="en-US" sz="3200" dirty="0">
              <a:latin typeface="Times" pitchFamily="2" charset="0"/>
            </a:endParaRPr>
          </a:p>
        </p:txBody>
      </p:sp>
    </p:spTree>
    <p:extLst>
      <p:ext uri="{BB962C8B-B14F-4D97-AF65-F5344CB8AC3E}">
        <p14:creationId xmlns:p14="http://schemas.microsoft.com/office/powerpoint/2010/main" val="861017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1187355"/>
            <a:ext cx="9171296" cy="5078313"/>
          </a:xfrm>
          <a:prstGeom prst="rect">
            <a:avLst/>
          </a:prstGeom>
          <a:noFill/>
        </p:spPr>
        <p:txBody>
          <a:bodyPr wrap="square" rtlCol="0">
            <a:spAutoFit/>
          </a:bodyPr>
          <a:lstStyle/>
          <a:p>
            <a:pPr algn="ctr"/>
            <a:r>
              <a:rPr lang="en-US" sz="4000" b="1" dirty="0">
                <a:latin typeface="Times" pitchFamily="2" charset="0"/>
              </a:rPr>
              <a:t>If it’s an appeal of a </a:t>
            </a:r>
            <a:r>
              <a:rPr lang="en-US" sz="4000" b="1" u="sng" dirty="0">
                <a:latin typeface="Times" pitchFamily="2" charset="0"/>
              </a:rPr>
              <a:t>final order</a:t>
            </a:r>
            <a:r>
              <a:rPr lang="en-US" sz="4000" b="1" dirty="0">
                <a:latin typeface="Times" pitchFamily="2" charset="0"/>
              </a:rPr>
              <a:t>, Rule 9.110(b):</a:t>
            </a:r>
          </a:p>
          <a:p>
            <a:pPr marL="742950" indent="-742950">
              <a:buAutoNum type="arabicPeriod"/>
            </a:pPr>
            <a:r>
              <a:rPr lang="en-US" sz="3600" dirty="0">
                <a:latin typeface="Times" pitchFamily="2" charset="0"/>
              </a:rPr>
              <a:t>File Notice of Appeal with lower tribunal (Form in Rule 9.900(a)). Must attach a conformed copy of the order being appealed.</a:t>
            </a:r>
          </a:p>
          <a:p>
            <a:pPr marL="742950" indent="-742950">
              <a:buFontTx/>
              <a:buAutoNum type="arabicPeriod"/>
            </a:pPr>
            <a:r>
              <a:rPr lang="en-US" sz="3600" dirty="0">
                <a:latin typeface="Times" pitchFamily="2" charset="0"/>
              </a:rPr>
              <a:t>Within </a:t>
            </a:r>
            <a:r>
              <a:rPr lang="en-US" sz="3600" b="1" dirty="0">
                <a:latin typeface="Times" pitchFamily="2" charset="0"/>
              </a:rPr>
              <a:t>30 days </a:t>
            </a:r>
            <a:r>
              <a:rPr lang="en-US" sz="3600" dirty="0">
                <a:latin typeface="Times" pitchFamily="2" charset="0"/>
              </a:rPr>
              <a:t>of </a:t>
            </a:r>
            <a:r>
              <a:rPr lang="en-US" sz="3600" b="1" u="sng" dirty="0">
                <a:latin typeface="Times" pitchFamily="2" charset="0"/>
              </a:rPr>
              <a:t>rendition of order</a:t>
            </a:r>
          </a:p>
          <a:p>
            <a:pPr marL="742950" indent="-742950">
              <a:buAutoNum type="arabicPeriod"/>
            </a:pPr>
            <a:r>
              <a:rPr lang="en-US" sz="3600" dirty="0">
                <a:latin typeface="Times" pitchFamily="2" charset="0"/>
              </a:rPr>
              <a:t>Pay filing fees</a:t>
            </a:r>
          </a:p>
          <a:p>
            <a:endParaRPr lang="en-US" sz="3200" dirty="0">
              <a:latin typeface="Times" pitchFamily="2" charset="0"/>
            </a:endParaRPr>
          </a:p>
          <a:p>
            <a:endParaRPr lang="en-US" sz="3200" dirty="0">
              <a:latin typeface="Times" pitchFamily="2" charset="0"/>
            </a:endParaRPr>
          </a:p>
        </p:txBody>
      </p:sp>
    </p:spTree>
    <p:extLst>
      <p:ext uri="{BB962C8B-B14F-4D97-AF65-F5344CB8AC3E}">
        <p14:creationId xmlns:p14="http://schemas.microsoft.com/office/powerpoint/2010/main" val="2771015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1187355"/>
            <a:ext cx="9171296" cy="4770537"/>
          </a:xfrm>
          <a:prstGeom prst="rect">
            <a:avLst/>
          </a:prstGeom>
          <a:noFill/>
        </p:spPr>
        <p:txBody>
          <a:bodyPr wrap="square" rtlCol="0">
            <a:spAutoFit/>
          </a:bodyPr>
          <a:lstStyle/>
          <a:p>
            <a:pPr algn="ctr"/>
            <a:r>
              <a:rPr lang="en-US" sz="4000" b="1" dirty="0">
                <a:latin typeface="Times" pitchFamily="2" charset="0"/>
              </a:rPr>
              <a:t>If it’s an appeal of a </a:t>
            </a:r>
            <a:r>
              <a:rPr lang="en-US" sz="4000" b="1" u="sng" dirty="0">
                <a:latin typeface="Times" pitchFamily="2" charset="0"/>
              </a:rPr>
              <a:t>non-final order</a:t>
            </a:r>
            <a:r>
              <a:rPr lang="en-US" sz="4000" b="1" dirty="0">
                <a:latin typeface="Times" pitchFamily="2" charset="0"/>
              </a:rPr>
              <a:t>, Rule 9.130(b):</a:t>
            </a:r>
          </a:p>
          <a:p>
            <a:pPr marL="742950" indent="-742950">
              <a:buAutoNum type="arabicPeriod"/>
            </a:pPr>
            <a:r>
              <a:rPr lang="en-US" sz="4000" dirty="0">
                <a:latin typeface="Times" pitchFamily="2" charset="0"/>
              </a:rPr>
              <a:t>File Notice of Appeal with lower tribunal (Form in Rule 9.900(c))</a:t>
            </a:r>
          </a:p>
          <a:p>
            <a:pPr marL="742950" indent="-742950">
              <a:buAutoNum type="arabicPeriod"/>
            </a:pPr>
            <a:r>
              <a:rPr lang="en-US" sz="4000" dirty="0">
                <a:latin typeface="Times" pitchFamily="2" charset="0"/>
              </a:rPr>
              <a:t>Within </a:t>
            </a:r>
            <a:r>
              <a:rPr lang="en-US" sz="4000" b="1" dirty="0">
                <a:latin typeface="Times" pitchFamily="2" charset="0"/>
              </a:rPr>
              <a:t>30 days </a:t>
            </a:r>
            <a:r>
              <a:rPr lang="en-US" sz="4000" dirty="0">
                <a:latin typeface="Times" pitchFamily="2" charset="0"/>
              </a:rPr>
              <a:t>of </a:t>
            </a:r>
            <a:r>
              <a:rPr lang="en-US" sz="4000" b="1" u="sng" dirty="0">
                <a:latin typeface="Times" pitchFamily="2" charset="0"/>
              </a:rPr>
              <a:t>rendition of order</a:t>
            </a:r>
          </a:p>
          <a:p>
            <a:pPr marL="742950" indent="-742950">
              <a:buAutoNum type="arabicPeriod"/>
            </a:pPr>
            <a:r>
              <a:rPr lang="en-US" sz="4000" dirty="0">
                <a:latin typeface="Times" pitchFamily="2" charset="0"/>
              </a:rPr>
              <a:t>Pay filing fees</a:t>
            </a:r>
            <a:endParaRPr lang="en-US" sz="2000" dirty="0">
              <a:latin typeface="Times" pitchFamily="2" charset="0"/>
            </a:endParaRPr>
          </a:p>
          <a:p>
            <a:endParaRPr lang="en-US" sz="3200" dirty="0">
              <a:latin typeface="Times" pitchFamily="2" charset="0"/>
            </a:endParaRPr>
          </a:p>
          <a:p>
            <a:endParaRPr lang="en-US" sz="3200" dirty="0">
              <a:latin typeface="Times" pitchFamily="2" charset="0"/>
            </a:endParaRPr>
          </a:p>
        </p:txBody>
      </p:sp>
    </p:spTree>
    <p:extLst>
      <p:ext uri="{BB962C8B-B14F-4D97-AF65-F5344CB8AC3E}">
        <p14:creationId xmlns:p14="http://schemas.microsoft.com/office/powerpoint/2010/main" val="1164312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448AB-94D6-B24B-8C49-CC95604C178D}"/>
              </a:ext>
            </a:extLst>
          </p:cNvPr>
          <p:cNvSpPr>
            <a:spLocks noGrp="1"/>
          </p:cNvSpPr>
          <p:nvPr>
            <p:ph type="title"/>
          </p:nvPr>
        </p:nvSpPr>
        <p:spPr/>
        <p:txBody>
          <a:bodyPr/>
          <a:lstStyle/>
          <a:p>
            <a:pPr algn="ctr"/>
            <a:r>
              <a:rPr lang="en-US" dirty="0"/>
              <a:t>Question #6</a:t>
            </a:r>
          </a:p>
        </p:txBody>
      </p:sp>
      <p:sp>
        <p:nvSpPr>
          <p:cNvPr id="3" name="Content Placeholder 2">
            <a:extLst>
              <a:ext uri="{FF2B5EF4-FFF2-40B4-BE49-F238E27FC236}">
                <a16:creationId xmlns:a16="http://schemas.microsoft.com/office/drawing/2014/main" xmlns="" id="{2C204B9D-506A-9044-BD9E-C3443A65BC37}"/>
              </a:ext>
            </a:extLst>
          </p:cNvPr>
          <p:cNvSpPr>
            <a:spLocks noGrp="1"/>
          </p:cNvSpPr>
          <p:nvPr>
            <p:ph sz="quarter" idx="13"/>
          </p:nvPr>
        </p:nvSpPr>
        <p:spPr>
          <a:xfrm>
            <a:off x="685800" y="1364776"/>
            <a:ext cx="10396883" cy="4009809"/>
          </a:xfrm>
        </p:spPr>
        <p:txBody>
          <a:bodyPr>
            <a:noAutofit/>
          </a:bodyPr>
          <a:lstStyle/>
          <a:p>
            <a:pPr algn="ctr"/>
            <a:r>
              <a:rPr lang="en-US" sz="4400" dirty="0">
                <a:latin typeface="Times" pitchFamily="2" charset="0"/>
              </a:rPr>
              <a:t>I’m appealing a final order. if trial was on 11/4/2018 and the judge orally ruled from the bench, I have to file my notice of appeal by 12/4/2018, right?</a:t>
            </a:r>
            <a:endParaRPr lang="en-US" sz="4400" dirty="0"/>
          </a:p>
        </p:txBody>
      </p:sp>
    </p:spTree>
    <p:extLst>
      <p:ext uri="{BB962C8B-B14F-4D97-AF65-F5344CB8AC3E}">
        <p14:creationId xmlns:p14="http://schemas.microsoft.com/office/powerpoint/2010/main" val="289840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5139869"/>
          </a:xfrm>
          <a:prstGeom prst="rect">
            <a:avLst/>
          </a:prstGeom>
          <a:noFill/>
        </p:spPr>
        <p:txBody>
          <a:bodyPr wrap="square" rtlCol="0">
            <a:spAutoFit/>
          </a:bodyPr>
          <a:lstStyle/>
          <a:p>
            <a:pPr algn="ctr"/>
            <a:r>
              <a:rPr lang="en-US" sz="4000" b="1" dirty="0">
                <a:latin typeface="Times" pitchFamily="2" charset="0"/>
              </a:rPr>
              <a:t>NO.</a:t>
            </a:r>
            <a:endParaRPr lang="en-US" sz="2000" dirty="0">
              <a:latin typeface="Times" pitchFamily="2" charset="0"/>
            </a:endParaRPr>
          </a:p>
          <a:p>
            <a:r>
              <a:rPr lang="en-US" sz="3200" dirty="0">
                <a:latin typeface="Times" pitchFamily="2" charset="0"/>
              </a:rPr>
              <a:t>A timely Notice of Appeal is filed 30 days from the date the final order is </a:t>
            </a:r>
            <a:r>
              <a:rPr lang="en-US" sz="3200" b="1" u="sng" dirty="0">
                <a:latin typeface="Times" pitchFamily="2" charset="0"/>
              </a:rPr>
              <a:t>RENDERED</a:t>
            </a:r>
            <a:r>
              <a:rPr lang="en-US" sz="3200" b="1" dirty="0">
                <a:latin typeface="Times" pitchFamily="2" charset="0"/>
              </a:rPr>
              <a:t>. </a:t>
            </a:r>
            <a:r>
              <a:rPr lang="en-US" sz="3200" dirty="0">
                <a:latin typeface="Times" pitchFamily="2" charset="0"/>
              </a:rPr>
              <a:t> </a:t>
            </a:r>
          </a:p>
          <a:p>
            <a:endParaRPr lang="en-US" sz="3200" dirty="0">
              <a:latin typeface="Times" pitchFamily="2" charset="0"/>
            </a:endParaRPr>
          </a:p>
          <a:p>
            <a:r>
              <a:rPr lang="en-US" sz="3200" dirty="0">
                <a:latin typeface="Times" pitchFamily="2" charset="0"/>
              </a:rPr>
              <a:t>Rule 9.020(</a:t>
            </a:r>
            <a:r>
              <a:rPr lang="en-US" sz="3200" dirty="0" err="1">
                <a:latin typeface="Times" pitchFamily="2" charset="0"/>
              </a:rPr>
              <a:t>i</a:t>
            </a:r>
            <a:r>
              <a:rPr lang="en-US" sz="3200" dirty="0">
                <a:latin typeface="Times" pitchFamily="2" charset="0"/>
              </a:rPr>
              <a:t>): An order is rendered when a </a:t>
            </a:r>
            <a:r>
              <a:rPr lang="en-US" sz="3200" b="1" u="sng" dirty="0">
                <a:latin typeface="Times" pitchFamily="2" charset="0"/>
              </a:rPr>
              <a:t>signed</a:t>
            </a:r>
            <a:r>
              <a:rPr lang="en-US" sz="3200" dirty="0">
                <a:latin typeface="Times" pitchFamily="2" charset="0"/>
              </a:rPr>
              <a:t>, </a:t>
            </a:r>
            <a:r>
              <a:rPr lang="en-US" sz="3200" b="1" u="sng" dirty="0">
                <a:latin typeface="Times" pitchFamily="2" charset="0"/>
              </a:rPr>
              <a:t>written</a:t>
            </a:r>
            <a:r>
              <a:rPr lang="en-US" sz="3200" dirty="0">
                <a:latin typeface="Times" pitchFamily="2" charset="0"/>
              </a:rPr>
              <a:t> order is </a:t>
            </a:r>
            <a:r>
              <a:rPr lang="en-US" sz="3200" b="1" u="sng" dirty="0">
                <a:latin typeface="Times" pitchFamily="2" charset="0"/>
              </a:rPr>
              <a:t>filed</a:t>
            </a:r>
            <a:r>
              <a:rPr lang="en-US" sz="3200" dirty="0">
                <a:latin typeface="Times" pitchFamily="2" charset="0"/>
              </a:rPr>
              <a:t> with the clerk of the lower tribunal.</a:t>
            </a:r>
          </a:p>
          <a:p>
            <a:endParaRPr lang="en-US" sz="3200" dirty="0">
              <a:latin typeface="Times" pitchFamily="2" charset="0"/>
            </a:endParaRPr>
          </a:p>
          <a:p>
            <a:r>
              <a:rPr lang="en-US" sz="3200" dirty="0">
                <a:latin typeface="Times" pitchFamily="2" charset="0"/>
              </a:rPr>
              <a:t>*This Rule also applies to 9.130 appeals (i.e. appeals of non-final orders).</a:t>
            </a:r>
          </a:p>
        </p:txBody>
      </p:sp>
    </p:spTree>
    <p:extLst>
      <p:ext uri="{BB962C8B-B14F-4D97-AF65-F5344CB8AC3E}">
        <p14:creationId xmlns:p14="http://schemas.microsoft.com/office/powerpoint/2010/main" val="159232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6F6EDC-5FF9-8044-AA37-81DB97A2D576}"/>
              </a:ext>
            </a:extLst>
          </p:cNvPr>
          <p:cNvSpPr>
            <a:spLocks noGrp="1"/>
          </p:cNvSpPr>
          <p:nvPr>
            <p:ph type="title"/>
          </p:nvPr>
        </p:nvSpPr>
        <p:spPr/>
        <p:txBody>
          <a:bodyPr/>
          <a:lstStyle/>
          <a:p>
            <a:pPr algn="ctr"/>
            <a:r>
              <a:rPr lang="en-US" dirty="0"/>
              <a:t>disclaimer</a:t>
            </a:r>
          </a:p>
        </p:txBody>
      </p:sp>
      <p:sp>
        <p:nvSpPr>
          <p:cNvPr id="3" name="Content Placeholder 2">
            <a:extLst>
              <a:ext uri="{FF2B5EF4-FFF2-40B4-BE49-F238E27FC236}">
                <a16:creationId xmlns:a16="http://schemas.microsoft.com/office/drawing/2014/main" xmlns="" id="{67BA941A-F91A-7F46-8C62-550F3FEB6D5A}"/>
              </a:ext>
            </a:extLst>
          </p:cNvPr>
          <p:cNvSpPr>
            <a:spLocks noGrp="1"/>
          </p:cNvSpPr>
          <p:nvPr>
            <p:ph sz="quarter" idx="13"/>
          </p:nvPr>
        </p:nvSpPr>
        <p:spPr>
          <a:xfrm>
            <a:off x="685800" y="1610436"/>
            <a:ext cx="10394707" cy="3764149"/>
          </a:xfrm>
        </p:spPr>
        <p:txBody>
          <a:bodyPr>
            <a:normAutofit fontScale="85000" lnSpcReduction="10000"/>
          </a:bodyPr>
          <a:lstStyle/>
          <a:p>
            <a:r>
              <a:rPr lang="en-US" sz="3200" dirty="0">
                <a:latin typeface="Times" pitchFamily="2" charset="0"/>
              </a:rPr>
              <a:t>limited to discussion of APPEALS OF FINAL AND NON-FINAL ORDERS TO THE DISTRICT COURT OF APPEALS, THE MOST COMMON TYPE OF FAMILY LAW APPEALS</a:t>
            </a:r>
          </a:p>
          <a:p>
            <a:r>
              <a:rPr lang="en-US" sz="3200" dirty="0">
                <a:latin typeface="Times" pitchFamily="2" charset="0"/>
              </a:rPr>
              <a:t>Not included is discussion of federal, administrative or supreme court appeals</a:t>
            </a:r>
          </a:p>
          <a:p>
            <a:r>
              <a:rPr lang="en-US" sz="3200" dirty="0">
                <a:latin typeface="Times" pitchFamily="2" charset="0"/>
              </a:rPr>
              <a:t>Unless otherwise noted, cited rules are referring to </a:t>
            </a:r>
            <a:r>
              <a:rPr lang="en-US" sz="3200" dirty="0" err="1">
                <a:latin typeface="Times" pitchFamily="2" charset="0"/>
              </a:rPr>
              <a:t>florida</a:t>
            </a:r>
            <a:r>
              <a:rPr lang="en-US" sz="3200" dirty="0">
                <a:latin typeface="Times" pitchFamily="2" charset="0"/>
              </a:rPr>
              <a:t> rules of appellate procedure</a:t>
            </a:r>
          </a:p>
        </p:txBody>
      </p:sp>
    </p:spTree>
    <p:extLst>
      <p:ext uri="{BB962C8B-B14F-4D97-AF65-F5344CB8AC3E}">
        <p14:creationId xmlns:p14="http://schemas.microsoft.com/office/powerpoint/2010/main" val="1196552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122831"/>
            <a:ext cx="9376012" cy="4585871"/>
          </a:xfrm>
          <a:prstGeom prst="rect">
            <a:avLst/>
          </a:prstGeom>
          <a:noFill/>
        </p:spPr>
        <p:txBody>
          <a:bodyPr wrap="square" rtlCol="0">
            <a:spAutoFit/>
          </a:bodyPr>
          <a:lstStyle/>
          <a:p>
            <a:pPr algn="ctr"/>
            <a:r>
              <a:rPr lang="en-US" sz="4000" b="1" dirty="0">
                <a:latin typeface="Times" pitchFamily="2" charset="0"/>
              </a:rPr>
              <a:t>IMPORTANT NOTE.</a:t>
            </a:r>
            <a:endParaRPr lang="en-US" sz="2000" dirty="0">
              <a:latin typeface="Times" pitchFamily="2" charset="0"/>
            </a:endParaRPr>
          </a:p>
          <a:p>
            <a:r>
              <a:rPr lang="en-US" sz="3200" dirty="0">
                <a:latin typeface="Times" pitchFamily="2" charset="0"/>
              </a:rPr>
              <a:t>If an </a:t>
            </a:r>
            <a:r>
              <a:rPr lang="en-US" sz="3200" b="1" dirty="0">
                <a:latin typeface="Times" pitchFamily="2" charset="0"/>
              </a:rPr>
              <a:t>authorized and timely (</a:t>
            </a:r>
            <a:r>
              <a:rPr lang="en-US" sz="3200" dirty="0">
                <a:latin typeface="Times" pitchFamily="2" charset="0"/>
              </a:rPr>
              <a:t>see Rule 12.530) motion for rehearing has been filed, this will toll the time for appeal until the filing of a signed, written order disposing of the motion. (Rule 9.020(</a:t>
            </a:r>
            <a:r>
              <a:rPr lang="en-US" sz="3200" dirty="0" err="1">
                <a:latin typeface="Times" pitchFamily="2" charset="0"/>
              </a:rPr>
              <a:t>i</a:t>
            </a:r>
            <a:r>
              <a:rPr lang="en-US" sz="3200" dirty="0">
                <a:latin typeface="Times" pitchFamily="2" charset="0"/>
              </a:rPr>
              <a:t>))</a:t>
            </a:r>
            <a:r>
              <a:rPr lang="en-US" sz="3200" b="1" dirty="0">
                <a:latin typeface="Times" pitchFamily="2" charset="0"/>
              </a:rPr>
              <a:t> </a:t>
            </a:r>
            <a:r>
              <a:rPr lang="en-US" sz="3200" dirty="0">
                <a:latin typeface="Times" pitchFamily="2" charset="0"/>
              </a:rPr>
              <a:t> </a:t>
            </a:r>
          </a:p>
          <a:p>
            <a:endParaRPr lang="en-US" sz="2800" dirty="0">
              <a:latin typeface="Times" pitchFamily="2" charset="0"/>
            </a:endParaRPr>
          </a:p>
          <a:p>
            <a:r>
              <a:rPr lang="en-US" sz="3200" dirty="0">
                <a:latin typeface="Times" pitchFamily="2" charset="0"/>
              </a:rPr>
              <a:t>Do not confuse this with a Motion for Reconsideration (seeking a “rehearing” of a non-final order) that DOES NOT TOLL time for appeal.</a:t>
            </a:r>
            <a:endParaRPr lang="en-US" sz="2400" dirty="0">
              <a:latin typeface="Times" pitchFamily="2" charset="0"/>
            </a:endParaRPr>
          </a:p>
        </p:txBody>
      </p:sp>
    </p:spTree>
    <p:extLst>
      <p:ext uri="{BB962C8B-B14F-4D97-AF65-F5344CB8AC3E}">
        <p14:creationId xmlns:p14="http://schemas.microsoft.com/office/powerpoint/2010/main" val="227068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448AB-94D6-B24B-8C49-CC95604C178D}"/>
              </a:ext>
            </a:extLst>
          </p:cNvPr>
          <p:cNvSpPr>
            <a:spLocks noGrp="1"/>
          </p:cNvSpPr>
          <p:nvPr>
            <p:ph type="title"/>
          </p:nvPr>
        </p:nvSpPr>
        <p:spPr/>
        <p:txBody>
          <a:bodyPr/>
          <a:lstStyle/>
          <a:p>
            <a:pPr algn="ctr"/>
            <a:r>
              <a:rPr lang="en-US" dirty="0"/>
              <a:t>Question #7</a:t>
            </a:r>
          </a:p>
        </p:txBody>
      </p:sp>
      <p:sp>
        <p:nvSpPr>
          <p:cNvPr id="3" name="Content Placeholder 2">
            <a:extLst>
              <a:ext uri="{FF2B5EF4-FFF2-40B4-BE49-F238E27FC236}">
                <a16:creationId xmlns:a16="http://schemas.microsoft.com/office/drawing/2014/main" xmlns="" id="{2C204B9D-506A-9044-BD9E-C3443A65BC37}"/>
              </a:ext>
            </a:extLst>
          </p:cNvPr>
          <p:cNvSpPr>
            <a:spLocks noGrp="1"/>
          </p:cNvSpPr>
          <p:nvPr>
            <p:ph sz="quarter" idx="13"/>
          </p:nvPr>
        </p:nvSpPr>
        <p:spPr/>
        <p:txBody>
          <a:bodyPr>
            <a:noAutofit/>
          </a:bodyPr>
          <a:lstStyle/>
          <a:p>
            <a:pPr algn="ctr"/>
            <a:r>
              <a:rPr lang="en-US" sz="4400" dirty="0">
                <a:latin typeface="Times" pitchFamily="2" charset="0"/>
              </a:rPr>
              <a:t>I’VE FILED MY NOTICE OF APPEAL. DOES MY CLIENT HAVE TO COMPLY WITH THE ORDER I AM APPEALING?</a:t>
            </a:r>
            <a:endParaRPr lang="en-US" sz="4400" dirty="0"/>
          </a:p>
        </p:txBody>
      </p:sp>
    </p:spTree>
    <p:extLst>
      <p:ext uri="{BB962C8B-B14F-4D97-AF65-F5344CB8AC3E}">
        <p14:creationId xmlns:p14="http://schemas.microsoft.com/office/powerpoint/2010/main" val="4064852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4708981"/>
          </a:xfrm>
          <a:prstGeom prst="rect">
            <a:avLst/>
          </a:prstGeom>
          <a:noFill/>
        </p:spPr>
        <p:txBody>
          <a:bodyPr wrap="square" rtlCol="0">
            <a:spAutoFit/>
          </a:bodyPr>
          <a:lstStyle/>
          <a:p>
            <a:pPr algn="ctr"/>
            <a:r>
              <a:rPr lang="en-US" sz="4000" b="1" dirty="0">
                <a:latin typeface="Times" pitchFamily="2" charset="0"/>
              </a:rPr>
              <a:t>YES, UNLESS A MOTION TO STAY HAS BEEN GRANTED.</a:t>
            </a:r>
          </a:p>
          <a:p>
            <a:pPr algn="ctr"/>
            <a:endParaRPr lang="en-US" sz="4000" b="1" dirty="0">
              <a:latin typeface="Times" pitchFamily="2" charset="0"/>
            </a:endParaRPr>
          </a:p>
          <a:p>
            <a:r>
              <a:rPr lang="en-US" sz="3600" dirty="0">
                <a:latin typeface="Times" pitchFamily="2" charset="0"/>
              </a:rPr>
              <a:t>Rule 9.310(a): “a party seeking to stay a final or non-final order pending review shall file a motion in the lower tribunal, which shall have continuing jurisdiction, in its discretion, to grant, modify, or deny such relief.”</a:t>
            </a:r>
          </a:p>
        </p:txBody>
      </p:sp>
    </p:spTree>
    <p:extLst>
      <p:ext uri="{BB962C8B-B14F-4D97-AF65-F5344CB8AC3E}">
        <p14:creationId xmlns:p14="http://schemas.microsoft.com/office/powerpoint/2010/main" val="3281876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5BC7288-6F51-3242-AE3D-F748CA6A3251}"/>
              </a:ext>
            </a:extLst>
          </p:cNvPr>
          <p:cNvSpPr txBox="1"/>
          <p:nvPr/>
        </p:nvSpPr>
        <p:spPr>
          <a:xfrm>
            <a:off x="1091821" y="627797"/>
            <a:ext cx="9799092" cy="4524315"/>
          </a:xfrm>
          <a:prstGeom prst="rect">
            <a:avLst/>
          </a:prstGeom>
          <a:noFill/>
        </p:spPr>
        <p:txBody>
          <a:bodyPr wrap="square" rtlCol="0">
            <a:spAutoFit/>
          </a:bodyPr>
          <a:lstStyle/>
          <a:p>
            <a:pPr lvl="0"/>
            <a:r>
              <a:rPr lang="en-US" sz="3600" dirty="0">
                <a:latin typeface="Times" pitchFamily="2" charset="0"/>
              </a:rPr>
              <a:t>“Factors which are considered by this Court in deciding whether to grant a stay include the moving party's </a:t>
            </a:r>
            <a:r>
              <a:rPr lang="en-US" sz="3600" b="1" dirty="0">
                <a:latin typeface="Times" pitchFamily="2" charset="0"/>
              </a:rPr>
              <a:t>likelihood of success on the merits</a:t>
            </a:r>
            <a:r>
              <a:rPr lang="en-US" sz="3600" dirty="0">
                <a:latin typeface="Times" pitchFamily="2" charset="0"/>
              </a:rPr>
              <a:t>, and the </a:t>
            </a:r>
            <a:r>
              <a:rPr lang="en-US" sz="3600" b="1" dirty="0">
                <a:latin typeface="Times" pitchFamily="2" charset="0"/>
              </a:rPr>
              <a:t>likelihood of harm should a stay not be granted</a:t>
            </a:r>
            <a:r>
              <a:rPr lang="en-US" sz="3600" dirty="0">
                <a:latin typeface="Times" pitchFamily="2" charset="0"/>
              </a:rPr>
              <a:t>.” </a:t>
            </a:r>
          </a:p>
          <a:p>
            <a:pPr lvl="0"/>
            <a:endParaRPr lang="en-US" sz="3600" u="sng" dirty="0">
              <a:latin typeface="Times" pitchFamily="2" charset="0"/>
            </a:endParaRPr>
          </a:p>
          <a:p>
            <a:pPr lvl="0"/>
            <a:r>
              <a:rPr lang="en-US" sz="3600" u="sng" dirty="0">
                <a:latin typeface="Times" pitchFamily="2" charset="0"/>
              </a:rPr>
              <a:t>Perez v. Perez</a:t>
            </a:r>
            <a:r>
              <a:rPr lang="en-US" sz="3600" dirty="0">
                <a:latin typeface="Times" pitchFamily="2" charset="0"/>
              </a:rPr>
              <a:t>, 769 So. 2d 389, 391 n.4 (Fla. 3d DCA 1999) citing </a:t>
            </a:r>
            <a:r>
              <a:rPr lang="en-US" sz="3600" u="sng" dirty="0">
                <a:latin typeface="Times" pitchFamily="2" charset="0"/>
              </a:rPr>
              <a:t>State ex rel. Price v. McCord</a:t>
            </a:r>
            <a:r>
              <a:rPr lang="en-US" sz="3600" dirty="0">
                <a:latin typeface="Times" pitchFamily="2" charset="0"/>
              </a:rPr>
              <a:t>, 380 So. 2d 1037 (Fla. </a:t>
            </a:r>
            <a:r>
              <a:rPr lang="en-US" sz="3600">
                <a:latin typeface="Times" pitchFamily="2" charset="0"/>
              </a:rPr>
              <a:t>1980)</a:t>
            </a:r>
            <a:endParaRPr lang="en-US" sz="3600" dirty="0">
              <a:latin typeface="Times" pitchFamily="2" charset="0"/>
            </a:endParaRPr>
          </a:p>
        </p:txBody>
      </p:sp>
    </p:spTree>
    <p:extLst>
      <p:ext uri="{BB962C8B-B14F-4D97-AF65-F5344CB8AC3E}">
        <p14:creationId xmlns:p14="http://schemas.microsoft.com/office/powerpoint/2010/main" val="3090369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3600986"/>
          </a:xfrm>
          <a:prstGeom prst="rect">
            <a:avLst/>
          </a:prstGeom>
          <a:noFill/>
        </p:spPr>
        <p:txBody>
          <a:bodyPr wrap="square" rtlCol="0">
            <a:spAutoFit/>
          </a:bodyPr>
          <a:lstStyle/>
          <a:p>
            <a:pPr algn="ctr"/>
            <a:r>
              <a:rPr lang="en-US" sz="4000" b="1" dirty="0">
                <a:latin typeface="Times" pitchFamily="2" charset="0"/>
              </a:rPr>
              <a:t>What if the trial judge denies the motion to stay?</a:t>
            </a:r>
          </a:p>
          <a:p>
            <a:pPr algn="ctr"/>
            <a:endParaRPr lang="en-US" sz="4000" b="1" dirty="0">
              <a:latin typeface="Times" pitchFamily="2" charset="0"/>
            </a:endParaRPr>
          </a:p>
          <a:p>
            <a:r>
              <a:rPr lang="en-US" sz="3600" dirty="0">
                <a:latin typeface="Times" pitchFamily="2" charset="0"/>
              </a:rPr>
              <a:t>Rule 9.310(f): “Review of orders entered by lower tribunals under this rule shall be by the court on motion.”</a:t>
            </a:r>
          </a:p>
        </p:txBody>
      </p:sp>
    </p:spTree>
    <p:extLst>
      <p:ext uri="{BB962C8B-B14F-4D97-AF65-F5344CB8AC3E}">
        <p14:creationId xmlns:p14="http://schemas.microsoft.com/office/powerpoint/2010/main" val="2254664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448AB-94D6-B24B-8C49-CC95604C178D}"/>
              </a:ext>
            </a:extLst>
          </p:cNvPr>
          <p:cNvSpPr>
            <a:spLocks noGrp="1"/>
          </p:cNvSpPr>
          <p:nvPr>
            <p:ph type="title"/>
          </p:nvPr>
        </p:nvSpPr>
        <p:spPr/>
        <p:txBody>
          <a:bodyPr/>
          <a:lstStyle/>
          <a:p>
            <a:pPr algn="ctr"/>
            <a:r>
              <a:rPr lang="en-US" dirty="0"/>
              <a:t>Question #8</a:t>
            </a:r>
          </a:p>
        </p:txBody>
      </p:sp>
      <p:sp>
        <p:nvSpPr>
          <p:cNvPr id="3" name="Content Placeholder 2">
            <a:extLst>
              <a:ext uri="{FF2B5EF4-FFF2-40B4-BE49-F238E27FC236}">
                <a16:creationId xmlns:a16="http://schemas.microsoft.com/office/drawing/2014/main" xmlns="" id="{2C204B9D-506A-9044-BD9E-C3443A65BC37}"/>
              </a:ext>
            </a:extLst>
          </p:cNvPr>
          <p:cNvSpPr>
            <a:spLocks noGrp="1"/>
          </p:cNvSpPr>
          <p:nvPr>
            <p:ph sz="quarter" idx="13"/>
          </p:nvPr>
        </p:nvSpPr>
        <p:spPr>
          <a:xfrm>
            <a:off x="685800" y="1637732"/>
            <a:ext cx="10641842" cy="3736854"/>
          </a:xfrm>
        </p:spPr>
        <p:txBody>
          <a:bodyPr>
            <a:noAutofit/>
          </a:bodyPr>
          <a:lstStyle/>
          <a:p>
            <a:pPr algn="ctr"/>
            <a:r>
              <a:rPr lang="en-US" sz="4400" dirty="0">
                <a:latin typeface="Times" pitchFamily="2" charset="0"/>
              </a:rPr>
              <a:t>I’ve filed a timely notice of appeal. What’s the next step?</a:t>
            </a:r>
            <a:endParaRPr lang="en-US" sz="4400" dirty="0"/>
          </a:p>
        </p:txBody>
      </p:sp>
    </p:spTree>
    <p:extLst>
      <p:ext uri="{BB962C8B-B14F-4D97-AF65-F5344CB8AC3E}">
        <p14:creationId xmlns:p14="http://schemas.microsoft.com/office/powerpoint/2010/main" val="2842184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5078313"/>
          </a:xfrm>
          <a:prstGeom prst="rect">
            <a:avLst/>
          </a:prstGeom>
          <a:noFill/>
        </p:spPr>
        <p:txBody>
          <a:bodyPr wrap="square" rtlCol="0">
            <a:spAutoFit/>
          </a:bodyPr>
          <a:lstStyle/>
          <a:p>
            <a:pPr algn="ctr"/>
            <a:r>
              <a:rPr lang="en-US" sz="4000" b="1" dirty="0">
                <a:latin typeface="Times" pitchFamily="2" charset="0"/>
              </a:rPr>
              <a:t>TIME TO WRITE YOUR BRIEF.</a:t>
            </a:r>
          </a:p>
          <a:p>
            <a:pPr algn="ctr"/>
            <a:endParaRPr lang="en-US" sz="2800" b="1" dirty="0">
              <a:latin typeface="Times" pitchFamily="2" charset="0"/>
            </a:endParaRPr>
          </a:p>
          <a:p>
            <a:r>
              <a:rPr lang="en-US" sz="3200" dirty="0">
                <a:latin typeface="Times" pitchFamily="2" charset="0"/>
              </a:rPr>
              <a:t>If appeal of a final order, go to Rule 9.110(e) and (f).</a:t>
            </a:r>
          </a:p>
          <a:p>
            <a:pPr marL="742950" indent="-742950">
              <a:buAutoNum type="arabicPeriod"/>
            </a:pPr>
            <a:r>
              <a:rPr lang="en-US" sz="3200" dirty="0">
                <a:latin typeface="Times" pitchFamily="2" charset="0"/>
              </a:rPr>
              <a:t>The record will be prepared by the lower court clerk and transmitted electronically. (Note: Directions to clerk filed 10 days after filing Notice of Appeal 9.200)</a:t>
            </a:r>
          </a:p>
          <a:p>
            <a:pPr marL="742950" indent="-742950">
              <a:buAutoNum type="arabicPeriod"/>
            </a:pPr>
            <a:r>
              <a:rPr lang="en-US" sz="3200" dirty="0">
                <a:latin typeface="Times" pitchFamily="2" charset="0"/>
              </a:rPr>
              <a:t>Appellant’s Initial brief shall be served within 70 days of filing the notice. (50 pages max, 14-point font).</a:t>
            </a:r>
          </a:p>
        </p:txBody>
      </p:sp>
    </p:spTree>
    <p:extLst>
      <p:ext uri="{BB962C8B-B14F-4D97-AF65-F5344CB8AC3E}">
        <p14:creationId xmlns:p14="http://schemas.microsoft.com/office/powerpoint/2010/main" val="1806275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4585871"/>
          </a:xfrm>
          <a:prstGeom prst="rect">
            <a:avLst/>
          </a:prstGeom>
          <a:noFill/>
        </p:spPr>
        <p:txBody>
          <a:bodyPr wrap="square" rtlCol="0">
            <a:spAutoFit/>
          </a:bodyPr>
          <a:lstStyle/>
          <a:p>
            <a:pPr algn="ctr"/>
            <a:endParaRPr lang="en-US" sz="4000" b="1" dirty="0">
              <a:latin typeface="Times" pitchFamily="2" charset="0"/>
            </a:endParaRPr>
          </a:p>
          <a:p>
            <a:r>
              <a:rPr lang="en-US" sz="3600" dirty="0">
                <a:latin typeface="Times" pitchFamily="2" charset="0"/>
              </a:rPr>
              <a:t>If appeal of a </a:t>
            </a:r>
            <a:r>
              <a:rPr lang="en-US" sz="3600" b="1" dirty="0">
                <a:latin typeface="Times" pitchFamily="2" charset="0"/>
              </a:rPr>
              <a:t>non-final order</a:t>
            </a:r>
            <a:r>
              <a:rPr lang="en-US" sz="3600" dirty="0">
                <a:latin typeface="Times" pitchFamily="2" charset="0"/>
              </a:rPr>
              <a:t>, go to Rule 9.130(d) and (e).</a:t>
            </a:r>
          </a:p>
          <a:p>
            <a:pPr marL="742950" indent="-742950">
              <a:buAutoNum type="arabicPeriod"/>
            </a:pPr>
            <a:r>
              <a:rPr lang="en-US" sz="3600" dirty="0">
                <a:latin typeface="Times" pitchFamily="2" charset="0"/>
              </a:rPr>
              <a:t>No record will be transmitted unless ordered.</a:t>
            </a:r>
          </a:p>
          <a:p>
            <a:pPr marL="742950" indent="-742950">
              <a:buAutoNum type="arabicPeriod"/>
            </a:pPr>
            <a:r>
              <a:rPr lang="en-US" sz="3600" dirty="0">
                <a:latin typeface="Times" pitchFamily="2" charset="0"/>
              </a:rPr>
              <a:t>Appellant’s Initial brief, accompanied by an appendix, shall be served within 15 days of filing the notice. (50 pages max, 14-point font).</a:t>
            </a:r>
          </a:p>
        </p:txBody>
      </p:sp>
    </p:spTree>
    <p:extLst>
      <p:ext uri="{BB962C8B-B14F-4D97-AF65-F5344CB8AC3E}">
        <p14:creationId xmlns:p14="http://schemas.microsoft.com/office/powerpoint/2010/main" val="2401349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69BC08-385B-B74A-9D82-F131221533DE}"/>
              </a:ext>
            </a:extLst>
          </p:cNvPr>
          <p:cNvSpPr txBox="1"/>
          <p:nvPr/>
        </p:nvSpPr>
        <p:spPr>
          <a:xfrm>
            <a:off x="1241945" y="545910"/>
            <a:ext cx="9403309" cy="5078313"/>
          </a:xfrm>
          <a:prstGeom prst="rect">
            <a:avLst/>
          </a:prstGeom>
          <a:noFill/>
        </p:spPr>
        <p:txBody>
          <a:bodyPr wrap="square" rtlCol="0">
            <a:spAutoFit/>
          </a:bodyPr>
          <a:lstStyle/>
          <a:p>
            <a:pPr algn="ctr"/>
            <a:r>
              <a:rPr lang="en-US" sz="3600" b="1" dirty="0">
                <a:latin typeface="Times" pitchFamily="2" charset="0"/>
              </a:rPr>
              <a:t>OTHER BRIEFS</a:t>
            </a:r>
          </a:p>
          <a:p>
            <a:endParaRPr lang="en-US" sz="3600" dirty="0">
              <a:latin typeface="Times" pitchFamily="2" charset="0"/>
            </a:endParaRPr>
          </a:p>
          <a:p>
            <a:pPr marL="571500" indent="-571500">
              <a:buFont typeface="Arial" panose="020B0604020202020204" pitchFamily="34" charset="0"/>
              <a:buChar char="•"/>
            </a:pPr>
            <a:r>
              <a:rPr lang="en-US" sz="3600" dirty="0">
                <a:latin typeface="Times" pitchFamily="2" charset="0"/>
              </a:rPr>
              <a:t>Appellee Answer brief (50 pages max, 14-point font) shall be served 20 days after service of Initial brief</a:t>
            </a:r>
          </a:p>
          <a:p>
            <a:endParaRPr lang="en-US" sz="3600" dirty="0">
              <a:latin typeface="Times" pitchFamily="2" charset="0"/>
            </a:endParaRPr>
          </a:p>
          <a:p>
            <a:pPr marL="571500" indent="-571500">
              <a:buFont typeface="Arial" panose="020B0604020202020204" pitchFamily="34" charset="0"/>
              <a:buChar char="•"/>
            </a:pPr>
            <a:r>
              <a:rPr lang="en-US" sz="3600" dirty="0">
                <a:latin typeface="Times" pitchFamily="2" charset="0"/>
              </a:rPr>
              <a:t>Appellant Reply brief (15 pages max) shall be served within 20 days after service of the Answer brief.</a:t>
            </a:r>
            <a:endParaRPr lang="en-US" sz="3600" dirty="0"/>
          </a:p>
        </p:txBody>
      </p:sp>
    </p:spTree>
    <p:extLst>
      <p:ext uri="{BB962C8B-B14F-4D97-AF65-F5344CB8AC3E}">
        <p14:creationId xmlns:p14="http://schemas.microsoft.com/office/powerpoint/2010/main" val="3086929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69BC08-385B-B74A-9D82-F131221533DE}"/>
              </a:ext>
            </a:extLst>
          </p:cNvPr>
          <p:cNvSpPr txBox="1"/>
          <p:nvPr/>
        </p:nvSpPr>
        <p:spPr>
          <a:xfrm>
            <a:off x="1228299" y="341194"/>
            <a:ext cx="9376011" cy="5693866"/>
          </a:xfrm>
          <a:prstGeom prst="rect">
            <a:avLst/>
          </a:prstGeom>
          <a:noFill/>
        </p:spPr>
        <p:txBody>
          <a:bodyPr wrap="square" rtlCol="0">
            <a:spAutoFit/>
          </a:bodyPr>
          <a:lstStyle/>
          <a:p>
            <a:pPr algn="ctr"/>
            <a:r>
              <a:rPr lang="en-US" sz="3600" b="1" dirty="0">
                <a:latin typeface="Times" pitchFamily="2" charset="0"/>
              </a:rPr>
              <a:t>CONTENTS OF INITIAL &amp; ANSWER BRIEFS</a:t>
            </a:r>
          </a:p>
          <a:p>
            <a:pPr marL="742950" indent="-742950">
              <a:buAutoNum type="arabicPeriod"/>
            </a:pPr>
            <a:r>
              <a:rPr lang="en-US" sz="3200" dirty="0">
                <a:latin typeface="Times" pitchFamily="2" charset="0"/>
              </a:rPr>
              <a:t>Table of Contents</a:t>
            </a:r>
          </a:p>
          <a:p>
            <a:pPr marL="742950" indent="-742950">
              <a:buAutoNum type="arabicPeriod"/>
            </a:pPr>
            <a:r>
              <a:rPr lang="en-US" sz="3200" dirty="0">
                <a:latin typeface="Times" pitchFamily="2" charset="0"/>
              </a:rPr>
              <a:t>Table of Citations &amp; Authorities</a:t>
            </a:r>
          </a:p>
          <a:p>
            <a:pPr marL="742950" indent="-742950">
              <a:buAutoNum type="arabicPeriod"/>
            </a:pPr>
            <a:r>
              <a:rPr lang="en-US" sz="3200" dirty="0">
                <a:latin typeface="Times" pitchFamily="2" charset="0"/>
              </a:rPr>
              <a:t>Statement of Case &amp; Facts</a:t>
            </a:r>
          </a:p>
          <a:p>
            <a:pPr marL="742950" indent="-742950">
              <a:buAutoNum type="arabicPeriod"/>
            </a:pPr>
            <a:r>
              <a:rPr lang="en-US" sz="3200" dirty="0">
                <a:latin typeface="Times" pitchFamily="2" charset="0"/>
              </a:rPr>
              <a:t>Summary of Argument</a:t>
            </a:r>
          </a:p>
          <a:p>
            <a:pPr marL="742950" indent="-742950">
              <a:buAutoNum type="arabicPeriod"/>
            </a:pPr>
            <a:r>
              <a:rPr lang="en-US" sz="3200" dirty="0">
                <a:latin typeface="Times" pitchFamily="2" charset="0"/>
              </a:rPr>
              <a:t>Argument</a:t>
            </a:r>
          </a:p>
          <a:p>
            <a:pPr marL="742950" indent="-742950">
              <a:buAutoNum type="arabicPeriod"/>
            </a:pPr>
            <a:r>
              <a:rPr lang="en-US" sz="3200" dirty="0">
                <a:latin typeface="Times" pitchFamily="2" charset="0"/>
              </a:rPr>
              <a:t>Conclusion</a:t>
            </a:r>
          </a:p>
          <a:p>
            <a:pPr marL="742950" indent="-742950">
              <a:buAutoNum type="arabicPeriod"/>
            </a:pPr>
            <a:r>
              <a:rPr lang="en-US" sz="3200" dirty="0">
                <a:latin typeface="Times" pitchFamily="2" charset="0"/>
              </a:rPr>
              <a:t>Certificate of Service</a:t>
            </a:r>
          </a:p>
          <a:p>
            <a:pPr marL="742950" indent="-742950">
              <a:buAutoNum type="arabicPeriod"/>
            </a:pPr>
            <a:r>
              <a:rPr lang="en-US" sz="3200" dirty="0">
                <a:latin typeface="Times" pitchFamily="2" charset="0"/>
              </a:rPr>
              <a:t>Certificate of Compliance</a:t>
            </a:r>
          </a:p>
          <a:p>
            <a:endParaRPr lang="en-US" sz="3600" dirty="0">
              <a:latin typeface="Times" pitchFamily="2" charset="0"/>
            </a:endParaRPr>
          </a:p>
        </p:txBody>
      </p:sp>
    </p:spTree>
    <p:extLst>
      <p:ext uri="{BB962C8B-B14F-4D97-AF65-F5344CB8AC3E}">
        <p14:creationId xmlns:p14="http://schemas.microsoft.com/office/powerpoint/2010/main" val="102521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6D0BE-FE41-4B4F-82EB-9D3358FEB3F7}"/>
              </a:ext>
            </a:extLst>
          </p:cNvPr>
          <p:cNvSpPr>
            <a:spLocks noGrp="1"/>
          </p:cNvSpPr>
          <p:nvPr>
            <p:ph type="title"/>
          </p:nvPr>
        </p:nvSpPr>
        <p:spPr>
          <a:xfrm>
            <a:off x="685801" y="685800"/>
            <a:ext cx="10396882" cy="3190164"/>
          </a:xfrm>
        </p:spPr>
        <p:txBody>
          <a:bodyPr>
            <a:noAutofit/>
          </a:bodyPr>
          <a:lstStyle/>
          <a:p>
            <a:pPr algn="ctr"/>
            <a:r>
              <a:rPr lang="en-US" sz="6000" dirty="0"/>
              <a:t>TOP 10 FREQUENTLY ASKED QUESTIONS</a:t>
            </a:r>
          </a:p>
        </p:txBody>
      </p:sp>
    </p:spTree>
    <p:extLst>
      <p:ext uri="{BB962C8B-B14F-4D97-AF65-F5344CB8AC3E}">
        <p14:creationId xmlns:p14="http://schemas.microsoft.com/office/powerpoint/2010/main" val="1340298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69BC08-385B-B74A-9D82-F131221533DE}"/>
              </a:ext>
            </a:extLst>
          </p:cNvPr>
          <p:cNvSpPr txBox="1"/>
          <p:nvPr/>
        </p:nvSpPr>
        <p:spPr>
          <a:xfrm>
            <a:off x="1228299" y="341194"/>
            <a:ext cx="9376011" cy="4647426"/>
          </a:xfrm>
          <a:prstGeom prst="rect">
            <a:avLst/>
          </a:prstGeom>
          <a:noFill/>
        </p:spPr>
        <p:txBody>
          <a:bodyPr wrap="square" rtlCol="0">
            <a:spAutoFit/>
          </a:bodyPr>
          <a:lstStyle/>
          <a:p>
            <a:pPr algn="ctr"/>
            <a:r>
              <a:rPr lang="en-US" sz="3600" b="1" dirty="0">
                <a:latin typeface="Times" pitchFamily="2" charset="0"/>
              </a:rPr>
              <a:t>CONTENTS OF REPLY BRIEF</a:t>
            </a:r>
          </a:p>
          <a:p>
            <a:pPr marL="742950" indent="-742950">
              <a:buAutoNum type="arabicPeriod"/>
            </a:pPr>
            <a:r>
              <a:rPr lang="en-US" sz="3200" dirty="0">
                <a:latin typeface="Times" pitchFamily="2" charset="0"/>
              </a:rPr>
              <a:t>Table of Contents</a:t>
            </a:r>
          </a:p>
          <a:p>
            <a:pPr marL="742950" indent="-742950">
              <a:buAutoNum type="arabicPeriod"/>
            </a:pPr>
            <a:r>
              <a:rPr lang="en-US" sz="3200" dirty="0">
                <a:latin typeface="Times" pitchFamily="2" charset="0"/>
              </a:rPr>
              <a:t>Table of Citations &amp; Authorities</a:t>
            </a:r>
          </a:p>
          <a:p>
            <a:pPr marL="742950" indent="-742950">
              <a:buAutoNum type="arabicPeriod"/>
            </a:pPr>
            <a:r>
              <a:rPr lang="en-US" sz="3200" dirty="0">
                <a:latin typeface="Times" pitchFamily="2" charset="0"/>
              </a:rPr>
              <a:t>Argument in response and rebuttal to argument in Answer brief</a:t>
            </a:r>
          </a:p>
          <a:p>
            <a:pPr marL="742950" indent="-742950">
              <a:buAutoNum type="arabicPeriod"/>
            </a:pPr>
            <a:r>
              <a:rPr lang="en-US" sz="3200" dirty="0">
                <a:latin typeface="Times" pitchFamily="2" charset="0"/>
              </a:rPr>
              <a:t>Conclusion</a:t>
            </a:r>
          </a:p>
          <a:p>
            <a:pPr marL="742950" indent="-742950">
              <a:buAutoNum type="arabicPeriod"/>
            </a:pPr>
            <a:r>
              <a:rPr lang="en-US" sz="3200" dirty="0">
                <a:latin typeface="Times" pitchFamily="2" charset="0"/>
              </a:rPr>
              <a:t>Certificate of Service</a:t>
            </a:r>
          </a:p>
          <a:p>
            <a:pPr marL="742950" indent="-742950">
              <a:buAutoNum type="arabicPeriod"/>
            </a:pPr>
            <a:r>
              <a:rPr lang="en-US" sz="3200" dirty="0">
                <a:latin typeface="Times" pitchFamily="2" charset="0"/>
              </a:rPr>
              <a:t>Certificate of Compliance</a:t>
            </a:r>
          </a:p>
          <a:p>
            <a:endParaRPr lang="en-US" sz="3600" dirty="0">
              <a:latin typeface="Times" pitchFamily="2" charset="0"/>
            </a:endParaRPr>
          </a:p>
        </p:txBody>
      </p:sp>
    </p:spTree>
    <p:extLst>
      <p:ext uri="{BB962C8B-B14F-4D97-AF65-F5344CB8AC3E}">
        <p14:creationId xmlns:p14="http://schemas.microsoft.com/office/powerpoint/2010/main" val="876783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5262979"/>
          </a:xfrm>
          <a:prstGeom prst="rect">
            <a:avLst/>
          </a:prstGeom>
          <a:noFill/>
        </p:spPr>
        <p:txBody>
          <a:bodyPr wrap="square" rtlCol="0">
            <a:spAutoFit/>
          </a:bodyPr>
          <a:lstStyle/>
          <a:p>
            <a:pPr algn="ctr"/>
            <a:r>
              <a:rPr lang="en-US" sz="4000" b="1" dirty="0">
                <a:latin typeface="Times" pitchFamily="2" charset="0"/>
              </a:rPr>
              <a:t>BONUS NOTE FOR EXTRAORDINARY WRITS</a:t>
            </a:r>
          </a:p>
          <a:p>
            <a:pPr algn="ctr"/>
            <a:endParaRPr lang="en-US" sz="4000" b="1" dirty="0">
              <a:latin typeface="Times" pitchFamily="2" charset="0"/>
            </a:endParaRPr>
          </a:p>
          <a:p>
            <a:r>
              <a:rPr lang="en-US" sz="3600" dirty="0">
                <a:latin typeface="Times" pitchFamily="2" charset="0"/>
              </a:rPr>
              <a:t>If invoking court’s original jurisdiction, go to Rule 9.100(b).</a:t>
            </a:r>
          </a:p>
          <a:p>
            <a:pPr marL="742950" indent="-742950">
              <a:buAutoNum type="arabicPeriod"/>
            </a:pPr>
            <a:r>
              <a:rPr lang="en-US" sz="3600" dirty="0">
                <a:latin typeface="Times" pitchFamily="2" charset="0"/>
              </a:rPr>
              <a:t>There is no “Notice of Appeal” filed</a:t>
            </a:r>
          </a:p>
          <a:p>
            <a:pPr marL="742950" indent="-742950">
              <a:buAutoNum type="arabicPeriod"/>
            </a:pPr>
            <a:r>
              <a:rPr lang="en-US" sz="3600" dirty="0">
                <a:latin typeface="Times" pitchFamily="2" charset="0"/>
              </a:rPr>
              <a:t>Jurisdiction is invoked by </a:t>
            </a:r>
            <a:r>
              <a:rPr lang="en-US" sz="3600" b="1" u="sng" dirty="0">
                <a:latin typeface="Times" pitchFamily="2" charset="0"/>
              </a:rPr>
              <a:t>filing of the petition</a:t>
            </a:r>
          </a:p>
          <a:p>
            <a:pPr marL="742950" indent="-742950">
              <a:buAutoNum type="arabicPeriod"/>
            </a:pPr>
            <a:r>
              <a:rPr lang="en-US" sz="3600" dirty="0">
                <a:latin typeface="Times" pitchFamily="2" charset="0"/>
              </a:rPr>
              <a:t>50 pages max plus Appendix</a:t>
            </a:r>
          </a:p>
        </p:txBody>
      </p:sp>
    </p:spTree>
    <p:extLst>
      <p:ext uri="{BB962C8B-B14F-4D97-AF65-F5344CB8AC3E}">
        <p14:creationId xmlns:p14="http://schemas.microsoft.com/office/powerpoint/2010/main" val="465924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448AB-94D6-B24B-8C49-CC95604C178D}"/>
              </a:ext>
            </a:extLst>
          </p:cNvPr>
          <p:cNvSpPr>
            <a:spLocks noGrp="1"/>
          </p:cNvSpPr>
          <p:nvPr>
            <p:ph type="title"/>
          </p:nvPr>
        </p:nvSpPr>
        <p:spPr/>
        <p:txBody>
          <a:bodyPr/>
          <a:lstStyle/>
          <a:p>
            <a:pPr algn="ctr"/>
            <a:r>
              <a:rPr lang="en-US" dirty="0"/>
              <a:t>Question #9</a:t>
            </a:r>
          </a:p>
        </p:txBody>
      </p:sp>
      <p:sp>
        <p:nvSpPr>
          <p:cNvPr id="3" name="Content Placeholder 2">
            <a:extLst>
              <a:ext uri="{FF2B5EF4-FFF2-40B4-BE49-F238E27FC236}">
                <a16:creationId xmlns:a16="http://schemas.microsoft.com/office/drawing/2014/main" xmlns="" id="{2C204B9D-506A-9044-BD9E-C3443A65BC37}"/>
              </a:ext>
            </a:extLst>
          </p:cNvPr>
          <p:cNvSpPr>
            <a:spLocks noGrp="1"/>
          </p:cNvSpPr>
          <p:nvPr>
            <p:ph sz="quarter" idx="13"/>
          </p:nvPr>
        </p:nvSpPr>
        <p:spPr>
          <a:xfrm>
            <a:off x="685800" y="2063397"/>
            <a:ext cx="10394707" cy="2481308"/>
          </a:xfrm>
        </p:spPr>
        <p:txBody>
          <a:bodyPr>
            <a:noAutofit/>
          </a:bodyPr>
          <a:lstStyle/>
          <a:p>
            <a:pPr algn="ctr"/>
            <a:r>
              <a:rPr lang="en-US" sz="4400" dirty="0">
                <a:latin typeface="Times" pitchFamily="2" charset="0"/>
              </a:rPr>
              <a:t>HOW DO I KNOW WHAT STANDARD OF REVIEW APPLIES?</a:t>
            </a:r>
            <a:endParaRPr lang="en-US" sz="4400" dirty="0"/>
          </a:p>
        </p:txBody>
      </p:sp>
    </p:spTree>
    <p:extLst>
      <p:ext uri="{BB962C8B-B14F-4D97-AF65-F5344CB8AC3E}">
        <p14:creationId xmlns:p14="http://schemas.microsoft.com/office/powerpoint/2010/main" val="1829464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4647426"/>
          </a:xfrm>
          <a:prstGeom prst="rect">
            <a:avLst/>
          </a:prstGeom>
          <a:noFill/>
        </p:spPr>
        <p:txBody>
          <a:bodyPr wrap="square" rtlCol="0">
            <a:spAutoFit/>
          </a:bodyPr>
          <a:lstStyle/>
          <a:p>
            <a:pPr algn="ctr"/>
            <a:r>
              <a:rPr lang="en-US" sz="4000" b="1" dirty="0">
                <a:latin typeface="Times" pitchFamily="2" charset="0"/>
              </a:rPr>
              <a:t>Standard of Review</a:t>
            </a:r>
          </a:p>
          <a:p>
            <a:pPr algn="ctr"/>
            <a:endParaRPr lang="en-US" sz="4000" b="1" dirty="0">
              <a:latin typeface="Times" pitchFamily="2" charset="0"/>
            </a:endParaRPr>
          </a:p>
          <a:p>
            <a:r>
              <a:rPr lang="en-US" sz="3600" dirty="0">
                <a:latin typeface="Times" pitchFamily="2" charset="0"/>
              </a:rPr>
              <a:t>Determines how much weight or deference the appellate court will give to, or how strictly it will question, the lower court’s rulings.</a:t>
            </a:r>
          </a:p>
          <a:p>
            <a:endParaRPr lang="en-US" sz="3600" dirty="0">
              <a:latin typeface="Times" pitchFamily="2" charset="0"/>
            </a:endParaRPr>
          </a:p>
          <a:p>
            <a:r>
              <a:rPr lang="en-US" sz="3600" dirty="0">
                <a:latin typeface="Times" pitchFamily="2" charset="0"/>
              </a:rPr>
              <a:t>The greater the deference, the more difficult to reverse.</a:t>
            </a:r>
          </a:p>
        </p:txBody>
      </p:sp>
    </p:spTree>
    <p:extLst>
      <p:ext uri="{BB962C8B-B14F-4D97-AF65-F5344CB8AC3E}">
        <p14:creationId xmlns:p14="http://schemas.microsoft.com/office/powerpoint/2010/main" val="3157503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4401205"/>
          </a:xfrm>
          <a:prstGeom prst="rect">
            <a:avLst/>
          </a:prstGeom>
          <a:noFill/>
        </p:spPr>
        <p:txBody>
          <a:bodyPr wrap="square" rtlCol="0">
            <a:spAutoFit/>
          </a:bodyPr>
          <a:lstStyle/>
          <a:p>
            <a:pPr algn="ctr"/>
            <a:r>
              <a:rPr lang="en-US" sz="4000" b="1" dirty="0">
                <a:latin typeface="Times" pitchFamily="2" charset="0"/>
              </a:rPr>
              <a:t>Competent, substantial evidence</a:t>
            </a:r>
          </a:p>
          <a:p>
            <a:pPr algn="ctr"/>
            <a:endParaRPr lang="en-US" sz="1600" b="1" dirty="0">
              <a:latin typeface="Times" pitchFamily="2" charset="0"/>
            </a:endParaRPr>
          </a:p>
          <a:p>
            <a:pPr marL="571500" indent="-571500">
              <a:buFont typeface="Arial" panose="020B0604020202020204" pitchFamily="34" charset="0"/>
              <a:buChar char="•"/>
            </a:pPr>
            <a:r>
              <a:rPr lang="en-US" sz="2800" dirty="0">
                <a:latin typeface="Times" pitchFamily="2" charset="0"/>
              </a:rPr>
              <a:t>Applies to findings of fact</a:t>
            </a:r>
          </a:p>
          <a:p>
            <a:pPr marL="571500" indent="-571500">
              <a:buFont typeface="Arial" panose="020B0604020202020204" pitchFamily="34" charset="0"/>
              <a:buChar char="•"/>
            </a:pPr>
            <a:r>
              <a:rPr lang="en-US" sz="2800" dirty="0">
                <a:latin typeface="Times" pitchFamily="2" charset="0"/>
              </a:rPr>
              <a:t>Means relevant and material evidence that establishes a substantial basis of fact for a fact at issue to be inferred</a:t>
            </a:r>
          </a:p>
          <a:p>
            <a:pPr marL="571500" indent="-571500">
              <a:buFont typeface="Arial" panose="020B0604020202020204" pitchFamily="34" charset="0"/>
              <a:buChar char="•"/>
            </a:pPr>
            <a:r>
              <a:rPr lang="en-US" sz="2800" dirty="0">
                <a:latin typeface="Times" pitchFamily="2" charset="0"/>
              </a:rPr>
              <a:t>Great deference to lower court’s findings of fact because in best opportunity to observe</a:t>
            </a:r>
          </a:p>
          <a:p>
            <a:pPr marL="571500" indent="-571500">
              <a:buFont typeface="Arial" panose="020B0604020202020204" pitchFamily="34" charset="0"/>
              <a:buChar char="•"/>
            </a:pPr>
            <a:r>
              <a:rPr lang="en-US" sz="2800" dirty="0">
                <a:latin typeface="Times" pitchFamily="2" charset="0"/>
              </a:rPr>
              <a:t>Will not find to be a mistake unless the findings are not supported by “competent, substantial evidence” or are “clearly erroneous”</a:t>
            </a:r>
          </a:p>
        </p:txBody>
      </p:sp>
    </p:spTree>
    <p:extLst>
      <p:ext uri="{BB962C8B-B14F-4D97-AF65-F5344CB8AC3E}">
        <p14:creationId xmlns:p14="http://schemas.microsoft.com/office/powerpoint/2010/main" val="2876743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6494085"/>
          </a:xfrm>
          <a:prstGeom prst="rect">
            <a:avLst/>
          </a:prstGeom>
          <a:noFill/>
        </p:spPr>
        <p:txBody>
          <a:bodyPr wrap="square" rtlCol="0">
            <a:spAutoFit/>
          </a:bodyPr>
          <a:lstStyle/>
          <a:p>
            <a:pPr algn="ctr"/>
            <a:r>
              <a:rPr lang="en-US" sz="4000" b="1" dirty="0">
                <a:latin typeface="Times" pitchFamily="2" charset="0"/>
              </a:rPr>
              <a:t>Competent, substantial evidence</a:t>
            </a:r>
          </a:p>
          <a:p>
            <a:pPr algn="ctr"/>
            <a:endParaRPr lang="en-US" sz="2800" b="1" dirty="0">
              <a:latin typeface="Times" pitchFamily="2" charset="0"/>
            </a:endParaRPr>
          </a:p>
          <a:p>
            <a:pPr marL="285750" indent="-285750">
              <a:buFont typeface="Arial" panose="020B0604020202020204" pitchFamily="34" charset="0"/>
              <a:buChar char="•"/>
            </a:pPr>
            <a:r>
              <a:rPr lang="en-US" sz="2800" dirty="0">
                <a:latin typeface="Times" pitchFamily="2" charset="0"/>
              </a:rPr>
              <a:t>Imputation of income for support purposes (Cash v. Cash, 122 So.3d 430 (Fla. 2d 2013)</a:t>
            </a:r>
          </a:p>
          <a:p>
            <a:pPr marL="285750" indent="-285750">
              <a:buFont typeface="Arial" panose="020B0604020202020204" pitchFamily="34" charset="0"/>
              <a:buChar char="•"/>
            </a:pPr>
            <a:r>
              <a:rPr lang="en-US" sz="2800" dirty="0">
                <a:latin typeface="Times" pitchFamily="2" charset="0"/>
              </a:rPr>
              <a:t>Determining parties’ earning capacities (Jones v. Jones, 920 So.2d 800 (Fla. 5</a:t>
            </a:r>
            <a:r>
              <a:rPr lang="en-US" sz="2800" baseline="30000" dirty="0">
                <a:latin typeface="Times" pitchFamily="2" charset="0"/>
              </a:rPr>
              <a:t>th</a:t>
            </a:r>
            <a:r>
              <a:rPr lang="en-US" sz="2800" dirty="0">
                <a:latin typeface="Times" pitchFamily="2" charset="0"/>
              </a:rPr>
              <a:t> DCA 2006)</a:t>
            </a:r>
          </a:p>
          <a:p>
            <a:pPr marL="285750" indent="-285750">
              <a:buFont typeface="Arial" panose="020B0604020202020204" pitchFamily="34" charset="0"/>
              <a:buChar char="•"/>
            </a:pPr>
            <a:r>
              <a:rPr lang="en-US" sz="2800" dirty="0">
                <a:latin typeface="Times" pitchFamily="2" charset="0"/>
              </a:rPr>
              <a:t>Findings of fact in support of relocation ruling (Essex v. Davis, 116 So.3d 445 (Fla. 4</a:t>
            </a:r>
            <a:r>
              <a:rPr lang="en-US" sz="2800" baseline="30000" dirty="0">
                <a:latin typeface="Times" pitchFamily="2" charset="0"/>
              </a:rPr>
              <a:t>th</a:t>
            </a:r>
            <a:r>
              <a:rPr lang="en-US" sz="2800" dirty="0">
                <a:latin typeface="Times" pitchFamily="2" charset="0"/>
              </a:rPr>
              <a:t> 2012)</a:t>
            </a:r>
          </a:p>
          <a:p>
            <a:pPr marL="285750" indent="-285750">
              <a:buFont typeface="Arial" panose="020B0604020202020204" pitchFamily="34" charset="0"/>
              <a:buChar char="•"/>
            </a:pPr>
            <a:r>
              <a:rPr lang="en-US" sz="2800" dirty="0">
                <a:latin typeface="Times" pitchFamily="2" charset="0"/>
              </a:rPr>
              <a:t>Finding spouse had donative intent to establish property as interspousal gift (Hooker v. Hooker, 220 So.3d 397 (Fla. 2017)</a:t>
            </a:r>
          </a:p>
          <a:p>
            <a:pPr marL="285750" indent="-285750">
              <a:buFont typeface="Arial" panose="020B0604020202020204" pitchFamily="34" charset="0"/>
              <a:buChar char="•"/>
            </a:pPr>
            <a:r>
              <a:rPr lang="en-US" sz="2800" dirty="0">
                <a:latin typeface="Times" pitchFamily="2" charset="0"/>
              </a:rPr>
              <a:t>Valuation of asset for equitable distribution (</a:t>
            </a:r>
            <a:r>
              <a:rPr lang="en-US" sz="2800" dirty="0" err="1">
                <a:latin typeface="Times" pitchFamily="2" charset="0"/>
              </a:rPr>
              <a:t>Tradler</a:t>
            </a:r>
            <a:r>
              <a:rPr lang="en-US" sz="2800" dirty="0">
                <a:latin typeface="Times" pitchFamily="2" charset="0"/>
              </a:rPr>
              <a:t> v. </a:t>
            </a:r>
            <a:r>
              <a:rPr lang="en-US" sz="2800" dirty="0" err="1">
                <a:latin typeface="Times" pitchFamily="2" charset="0"/>
              </a:rPr>
              <a:t>Tradler</a:t>
            </a:r>
            <a:r>
              <a:rPr lang="en-US" sz="2800" dirty="0">
                <a:latin typeface="Times" pitchFamily="2" charset="0"/>
              </a:rPr>
              <a:t>, 100 So.3d 735 (Fla. 2d 2012)</a:t>
            </a:r>
          </a:p>
          <a:p>
            <a:pPr marL="285750" indent="-285750">
              <a:buFont typeface="Arial" panose="020B0604020202020204" pitchFamily="34" charset="0"/>
              <a:buChar char="•"/>
            </a:pPr>
            <a:endParaRPr lang="en-US" sz="2800" dirty="0">
              <a:latin typeface="Times" pitchFamily="2" charset="0"/>
            </a:endParaRPr>
          </a:p>
          <a:p>
            <a:pPr marL="285750" indent="-285750">
              <a:buFont typeface="Arial" panose="020B0604020202020204" pitchFamily="34" charset="0"/>
              <a:buChar char="•"/>
            </a:pPr>
            <a:endParaRPr lang="en-US" sz="2800" dirty="0">
              <a:latin typeface="Times" pitchFamily="2" charset="0"/>
            </a:endParaRPr>
          </a:p>
        </p:txBody>
      </p:sp>
    </p:spTree>
    <p:extLst>
      <p:ext uri="{BB962C8B-B14F-4D97-AF65-F5344CB8AC3E}">
        <p14:creationId xmlns:p14="http://schemas.microsoft.com/office/powerpoint/2010/main" val="327110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4955203"/>
          </a:xfrm>
          <a:prstGeom prst="rect">
            <a:avLst/>
          </a:prstGeom>
          <a:noFill/>
        </p:spPr>
        <p:txBody>
          <a:bodyPr wrap="square" rtlCol="0">
            <a:spAutoFit/>
          </a:bodyPr>
          <a:lstStyle/>
          <a:p>
            <a:pPr algn="ctr"/>
            <a:r>
              <a:rPr lang="en-US" sz="4000" b="1" dirty="0">
                <a:latin typeface="Times" pitchFamily="2" charset="0"/>
              </a:rPr>
              <a:t>Abuse of discretion</a:t>
            </a:r>
          </a:p>
          <a:p>
            <a:endParaRPr lang="en-US" sz="2000" b="1" dirty="0">
              <a:latin typeface="Times" pitchFamily="2" charset="0"/>
            </a:endParaRPr>
          </a:p>
          <a:p>
            <a:pPr marL="571500" indent="-571500">
              <a:buFont typeface="Arial" panose="020B0604020202020204" pitchFamily="34" charset="0"/>
              <a:buChar char="•"/>
            </a:pPr>
            <a:r>
              <a:rPr lang="en-US" sz="3200" dirty="0">
                <a:latin typeface="Times" pitchFamily="2" charset="0"/>
              </a:rPr>
              <a:t>Applies to issues that involve both law and facts (e.g. rulings of evidence, most family law issues)</a:t>
            </a:r>
          </a:p>
          <a:p>
            <a:pPr marL="571500" indent="-571500">
              <a:buFont typeface="Arial" panose="020B0604020202020204" pitchFamily="34" charset="0"/>
              <a:buChar char="•"/>
            </a:pPr>
            <a:r>
              <a:rPr lang="en-US" sz="3200" dirty="0">
                <a:latin typeface="Times" pitchFamily="2" charset="0"/>
              </a:rPr>
              <a:t>A lot of deference because lower court has discretion</a:t>
            </a:r>
          </a:p>
          <a:p>
            <a:pPr marL="571500" indent="-571500">
              <a:buFont typeface="Arial" panose="020B0604020202020204" pitchFamily="34" charset="0"/>
              <a:buChar char="•"/>
            </a:pPr>
            <a:r>
              <a:rPr lang="en-US" sz="3200" dirty="0">
                <a:latin typeface="Times" pitchFamily="2" charset="0"/>
              </a:rPr>
              <a:t>Will not find to be a mistake unless “abuse of discretion,” which means “no reasonable judge would have made the same decision under the law and facts” OR judicial action is “arbitrary, fanciful, or unreasonable”</a:t>
            </a:r>
          </a:p>
        </p:txBody>
      </p:sp>
    </p:spTree>
    <p:extLst>
      <p:ext uri="{BB962C8B-B14F-4D97-AF65-F5344CB8AC3E}">
        <p14:creationId xmlns:p14="http://schemas.microsoft.com/office/powerpoint/2010/main" val="1009239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5755422"/>
          </a:xfrm>
          <a:prstGeom prst="rect">
            <a:avLst/>
          </a:prstGeom>
          <a:noFill/>
        </p:spPr>
        <p:txBody>
          <a:bodyPr wrap="square" rtlCol="0">
            <a:spAutoFit/>
          </a:bodyPr>
          <a:lstStyle/>
          <a:p>
            <a:pPr algn="ctr"/>
            <a:r>
              <a:rPr lang="en-US" sz="3600" b="1" dirty="0">
                <a:latin typeface="Times" pitchFamily="2" charset="0"/>
              </a:rPr>
              <a:t>Abuse of discretion</a:t>
            </a:r>
          </a:p>
          <a:p>
            <a:endParaRPr lang="en-US" sz="1400" b="1" dirty="0">
              <a:latin typeface="Times" pitchFamily="2" charset="0"/>
            </a:endParaRPr>
          </a:p>
          <a:p>
            <a:pPr marL="571500" indent="-571500">
              <a:buFont typeface="Arial" panose="020B0604020202020204" pitchFamily="34" charset="0"/>
              <a:buChar char="•"/>
            </a:pPr>
            <a:r>
              <a:rPr lang="en-US" sz="2800" dirty="0">
                <a:latin typeface="Times" pitchFamily="2" charset="0"/>
              </a:rPr>
              <a:t>Dissolution of marriage and child custody (</a:t>
            </a:r>
            <a:r>
              <a:rPr lang="en-US" sz="2800" dirty="0" err="1">
                <a:latin typeface="Times" pitchFamily="2" charset="0"/>
              </a:rPr>
              <a:t>Canakaris</a:t>
            </a:r>
            <a:r>
              <a:rPr lang="en-US" sz="2800" dirty="0">
                <a:latin typeface="Times" pitchFamily="2" charset="0"/>
              </a:rPr>
              <a:t> v. </a:t>
            </a:r>
            <a:r>
              <a:rPr lang="en-US" sz="2800" dirty="0" err="1">
                <a:latin typeface="Times" pitchFamily="2" charset="0"/>
              </a:rPr>
              <a:t>Canakaris</a:t>
            </a:r>
            <a:r>
              <a:rPr lang="en-US" sz="2800" dirty="0">
                <a:latin typeface="Times" pitchFamily="2" charset="0"/>
              </a:rPr>
              <a:t>, 382 So.2d 1197 (Fla. 1980))</a:t>
            </a:r>
          </a:p>
          <a:p>
            <a:pPr marL="571500" indent="-571500">
              <a:buFont typeface="Arial" panose="020B0604020202020204" pitchFamily="34" charset="0"/>
              <a:buChar char="•"/>
            </a:pPr>
            <a:r>
              <a:rPr lang="en-US" sz="2800" dirty="0">
                <a:latin typeface="Times" pitchFamily="2" charset="0"/>
              </a:rPr>
              <a:t>Award of alimony (</a:t>
            </a:r>
            <a:r>
              <a:rPr lang="en-US" sz="2800" dirty="0" err="1">
                <a:latin typeface="Times" pitchFamily="2" charset="0"/>
              </a:rPr>
              <a:t>Kuvin</a:t>
            </a:r>
            <a:r>
              <a:rPr lang="en-US" sz="2800" dirty="0">
                <a:latin typeface="Times" pitchFamily="2" charset="0"/>
              </a:rPr>
              <a:t> v. </a:t>
            </a:r>
            <a:r>
              <a:rPr lang="en-US" sz="2800" dirty="0" err="1">
                <a:latin typeface="Times" pitchFamily="2" charset="0"/>
              </a:rPr>
              <a:t>Kuvin</a:t>
            </a:r>
            <a:r>
              <a:rPr lang="en-US" sz="2800" dirty="0">
                <a:latin typeface="Times" pitchFamily="2" charset="0"/>
              </a:rPr>
              <a:t>, 442 So.2d 203 (Fla. 1983))</a:t>
            </a:r>
          </a:p>
          <a:p>
            <a:pPr marL="571500" indent="-571500">
              <a:buFont typeface="Arial" panose="020B0604020202020204" pitchFamily="34" charset="0"/>
              <a:buChar char="•"/>
            </a:pPr>
            <a:r>
              <a:rPr lang="en-US" sz="2800" dirty="0">
                <a:latin typeface="Times" pitchFamily="2" charset="0"/>
              </a:rPr>
              <a:t>Equitable distribution (</a:t>
            </a:r>
            <a:r>
              <a:rPr lang="en-US" sz="2800" dirty="0" err="1">
                <a:latin typeface="Times" pitchFamily="2" charset="0"/>
              </a:rPr>
              <a:t>Tronconi</a:t>
            </a:r>
            <a:r>
              <a:rPr lang="en-US" sz="2800" dirty="0">
                <a:latin typeface="Times" pitchFamily="2" charset="0"/>
              </a:rPr>
              <a:t> v. </a:t>
            </a:r>
            <a:r>
              <a:rPr lang="en-US" sz="2800" dirty="0" err="1">
                <a:latin typeface="Times" pitchFamily="2" charset="0"/>
              </a:rPr>
              <a:t>Tronconi</a:t>
            </a:r>
            <a:r>
              <a:rPr lang="en-US" sz="2800" dirty="0">
                <a:latin typeface="Times" pitchFamily="2" charset="0"/>
              </a:rPr>
              <a:t>, 466 So.2d 203 (Fla. 1985))</a:t>
            </a:r>
          </a:p>
          <a:p>
            <a:pPr marL="571500" indent="-571500">
              <a:buFont typeface="Arial" panose="020B0604020202020204" pitchFamily="34" charset="0"/>
              <a:buChar char="•"/>
            </a:pPr>
            <a:r>
              <a:rPr lang="en-US" sz="2800" dirty="0">
                <a:latin typeface="Times" pitchFamily="2" charset="0"/>
              </a:rPr>
              <a:t>Time-sharing determination (</a:t>
            </a:r>
            <a:r>
              <a:rPr lang="en-US" sz="2800" dirty="0" err="1">
                <a:latin typeface="Times" pitchFamily="2" charset="0"/>
              </a:rPr>
              <a:t>Beharry</a:t>
            </a:r>
            <a:r>
              <a:rPr lang="en-US" sz="2800" dirty="0">
                <a:latin typeface="Times" pitchFamily="2" charset="0"/>
              </a:rPr>
              <a:t> v. Drake, 52 So.3d 790 (Fla. 5</a:t>
            </a:r>
            <a:r>
              <a:rPr lang="en-US" sz="2800" baseline="30000" dirty="0">
                <a:latin typeface="Times" pitchFamily="2" charset="0"/>
              </a:rPr>
              <a:t>th</a:t>
            </a:r>
            <a:r>
              <a:rPr lang="en-US" sz="2800" dirty="0">
                <a:latin typeface="Times" pitchFamily="2" charset="0"/>
              </a:rPr>
              <a:t> 2010))</a:t>
            </a:r>
          </a:p>
          <a:p>
            <a:pPr marL="571500" indent="-571500">
              <a:buFont typeface="Arial" panose="020B0604020202020204" pitchFamily="34" charset="0"/>
              <a:buChar char="•"/>
            </a:pPr>
            <a:r>
              <a:rPr lang="en-US" sz="2800" dirty="0">
                <a:latin typeface="Times" pitchFamily="2" charset="0"/>
              </a:rPr>
              <a:t>Relocation (Essex v. Davis, 116 So.3d 445 (Fla. 4</a:t>
            </a:r>
            <a:r>
              <a:rPr lang="en-US" sz="2800" baseline="30000" dirty="0">
                <a:latin typeface="Times" pitchFamily="2" charset="0"/>
              </a:rPr>
              <a:t>th</a:t>
            </a:r>
            <a:r>
              <a:rPr lang="en-US" sz="2800" dirty="0">
                <a:latin typeface="Times" pitchFamily="2" charset="0"/>
              </a:rPr>
              <a:t> 2012))</a:t>
            </a:r>
          </a:p>
          <a:p>
            <a:pPr marL="571500" indent="-571500">
              <a:buFont typeface="Arial" panose="020B0604020202020204" pitchFamily="34" charset="0"/>
              <a:buChar char="•"/>
            </a:pPr>
            <a:r>
              <a:rPr lang="en-US" sz="2800" dirty="0">
                <a:latin typeface="Times" pitchFamily="2" charset="0"/>
              </a:rPr>
              <a:t>Holding in contempt (</a:t>
            </a:r>
            <a:r>
              <a:rPr lang="en-US" sz="2800" dirty="0" err="1">
                <a:latin typeface="Times" pitchFamily="2" charset="0"/>
              </a:rPr>
              <a:t>Rojo</a:t>
            </a:r>
            <a:r>
              <a:rPr lang="en-US" sz="2800" dirty="0">
                <a:latin typeface="Times" pitchFamily="2" charset="0"/>
              </a:rPr>
              <a:t> v. </a:t>
            </a:r>
            <a:r>
              <a:rPr lang="en-US" sz="2800" dirty="0" err="1">
                <a:latin typeface="Times" pitchFamily="2" charset="0"/>
              </a:rPr>
              <a:t>Rojo</a:t>
            </a:r>
            <a:r>
              <a:rPr lang="en-US" sz="2800" dirty="0">
                <a:latin typeface="Times" pitchFamily="2" charset="0"/>
              </a:rPr>
              <a:t>, 84 So.3d 1259 (Fla. 3d 2012))</a:t>
            </a:r>
          </a:p>
        </p:txBody>
      </p:sp>
    </p:spTree>
    <p:extLst>
      <p:ext uri="{BB962C8B-B14F-4D97-AF65-F5344CB8AC3E}">
        <p14:creationId xmlns:p14="http://schemas.microsoft.com/office/powerpoint/2010/main" val="3455075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3477875"/>
          </a:xfrm>
          <a:prstGeom prst="rect">
            <a:avLst/>
          </a:prstGeom>
          <a:noFill/>
        </p:spPr>
        <p:txBody>
          <a:bodyPr wrap="square" rtlCol="0">
            <a:spAutoFit/>
          </a:bodyPr>
          <a:lstStyle/>
          <a:p>
            <a:pPr algn="ctr"/>
            <a:r>
              <a:rPr lang="en-US" sz="4000" b="1" dirty="0">
                <a:latin typeface="Times" pitchFamily="2" charset="0"/>
              </a:rPr>
              <a:t>De novo</a:t>
            </a:r>
          </a:p>
          <a:p>
            <a:endParaRPr lang="en-US" sz="2000" b="1" dirty="0">
              <a:latin typeface="Times" pitchFamily="2" charset="0"/>
            </a:endParaRPr>
          </a:p>
          <a:p>
            <a:pPr marL="571500" indent="-571500">
              <a:buFont typeface="Arial" panose="020B0604020202020204" pitchFamily="34" charset="0"/>
              <a:buChar char="•"/>
            </a:pPr>
            <a:r>
              <a:rPr lang="en-US" sz="3200" dirty="0">
                <a:latin typeface="Times" pitchFamily="2" charset="0"/>
              </a:rPr>
              <a:t>Applies to purely legal issues </a:t>
            </a:r>
          </a:p>
          <a:p>
            <a:pPr marL="571500" indent="-571500">
              <a:buFont typeface="Arial" panose="020B0604020202020204" pitchFamily="34" charset="0"/>
              <a:buChar char="•"/>
            </a:pPr>
            <a:r>
              <a:rPr lang="en-US" sz="3200" dirty="0">
                <a:latin typeface="Times" pitchFamily="2" charset="0"/>
              </a:rPr>
              <a:t>Least amount of deference because appellate court in just as good position as lower court to decide the law</a:t>
            </a:r>
          </a:p>
          <a:p>
            <a:pPr marL="571500" indent="-571500">
              <a:buFont typeface="Arial" panose="020B0604020202020204" pitchFamily="34" charset="0"/>
              <a:buChar char="•"/>
            </a:pPr>
            <a:r>
              <a:rPr lang="en-US" sz="3200" dirty="0">
                <a:latin typeface="Times" pitchFamily="2" charset="0"/>
              </a:rPr>
              <a:t>Appellate courts decide for themselves what the law says and what the decision of law should be</a:t>
            </a:r>
          </a:p>
        </p:txBody>
      </p:sp>
    </p:spTree>
    <p:extLst>
      <p:ext uri="{BB962C8B-B14F-4D97-AF65-F5344CB8AC3E}">
        <p14:creationId xmlns:p14="http://schemas.microsoft.com/office/powerpoint/2010/main" val="1808668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4462760"/>
          </a:xfrm>
          <a:prstGeom prst="rect">
            <a:avLst/>
          </a:prstGeom>
          <a:noFill/>
        </p:spPr>
        <p:txBody>
          <a:bodyPr wrap="square" rtlCol="0">
            <a:spAutoFit/>
          </a:bodyPr>
          <a:lstStyle/>
          <a:p>
            <a:pPr algn="ctr"/>
            <a:r>
              <a:rPr lang="en-US" sz="4000" b="1" dirty="0">
                <a:latin typeface="Times" pitchFamily="2" charset="0"/>
              </a:rPr>
              <a:t>De novo</a:t>
            </a:r>
          </a:p>
          <a:p>
            <a:endParaRPr lang="en-US" sz="2000" b="1" dirty="0">
              <a:latin typeface="Times" pitchFamily="2" charset="0"/>
            </a:endParaRPr>
          </a:p>
          <a:p>
            <a:pPr marL="571500" indent="-571500">
              <a:buFont typeface="Arial" panose="020B0604020202020204" pitchFamily="34" charset="0"/>
              <a:buChar char="•"/>
            </a:pPr>
            <a:r>
              <a:rPr lang="en-US" sz="2800" dirty="0">
                <a:latin typeface="Times" pitchFamily="2" charset="0"/>
              </a:rPr>
              <a:t>Statutory interpretation (Dudley v. State, 139 So.3d 273 (Fla. 2014)</a:t>
            </a:r>
          </a:p>
          <a:p>
            <a:pPr marL="571500" indent="-571500">
              <a:buFont typeface="Arial" panose="020B0604020202020204" pitchFamily="34" charset="0"/>
              <a:buChar char="•"/>
            </a:pPr>
            <a:r>
              <a:rPr lang="en-US" sz="2800" dirty="0">
                <a:latin typeface="Times" pitchFamily="2" charset="0"/>
              </a:rPr>
              <a:t>Evidentiary questions NOT factually based (i.e. hearsay) (Washburn v. Washburn, 211 So.3d 87 (Fla. 4</a:t>
            </a:r>
            <a:r>
              <a:rPr lang="en-US" sz="2800" baseline="30000" dirty="0">
                <a:latin typeface="Times" pitchFamily="2" charset="0"/>
              </a:rPr>
              <a:t>th</a:t>
            </a:r>
            <a:r>
              <a:rPr lang="en-US" sz="2800" dirty="0">
                <a:latin typeface="Times" pitchFamily="2" charset="0"/>
              </a:rPr>
              <a:t> 2017)</a:t>
            </a:r>
          </a:p>
          <a:p>
            <a:pPr marL="571500" indent="-571500">
              <a:buFont typeface="Arial" panose="020B0604020202020204" pitchFamily="34" charset="0"/>
              <a:buChar char="•"/>
            </a:pPr>
            <a:r>
              <a:rPr lang="en-US" sz="2800" dirty="0">
                <a:latin typeface="Times" pitchFamily="2" charset="0"/>
              </a:rPr>
              <a:t>Claim of denial of procedural due process (Lopez v. Regalado, 43 Fla. L. Weekly D 2307 (October 10, 2018)</a:t>
            </a:r>
          </a:p>
          <a:p>
            <a:pPr marL="571500" indent="-571500">
              <a:buFont typeface="Arial" panose="020B0604020202020204" pitchFamily="34" charset="0"/>
              <a:buChar char="•"/>
            </a:pPr>
            <a:r>
              <a:rPr lang="en-US" sz="2800" dirty="0">
                <a:latin typeface="Times" pitchFamily="2" charset="0"/>
              </a:rPr>
              <a:t>Interpretation of MSA (Quillen v. Quillen, 247 So.3d 40 (Fla. 1</a:t>
            </a:r>
            <a:r>
              <a:rPr lang="en-US" sz="2800" baseline="30000" dirty="0">
                <a:latin typeface="Times" pitchFamily="2" charset="0"/>
              </a:rPr>
              <a:t>st</a:t>
            </a:r>
            <a:r>
              <a:rPr lang="en-US" sz="2800" dirty="0">
                <a:latin typeface="Times" pitchFamily="2" charset="0"/>
              </a:rPr>
              <a:t> 2018)</a:t>
            </a:r>
          </a:p>
        </p:txBody>
      </p:sp>
    </p:spTree>
    <p:extLst>
      <p:ext uri="{BB962C8B-B14F-4D97-AF65-F5344CB8AC3E}">
        <p14:creationId xmlns:p14="http://schemas.microsoft.com/office/powerpoint/2010/main" val="233120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448AB-94D6-B24B-8C49-CC95604C178D}"/>
              </a:ext>
            </a:extLst>
          </p:cNvPr>
          <p:cNvSpPr>
            <a:spLocks noGrp="1"/>
          </p:cNvSpPr>
          <p:nvPr>
            <p:ph type="title"/>
          </p:nvPr>
        </p:nvSpPr>
        <p:spPr/>
        <p:txBody>
          <a:bodyPr/>
          <a:lstStyle/>
          <a:p>
            <a:pPr algn="ctr"/>
            <a:r>
              <a:rPr lang="en-US" dirty="0"/>
              <a:t>Question #1</a:t>
            </a:r>
          </a:p>
        </p:txBody>
      </p:sp>
      <p:sp>
        <p:nvSpPr>
          <p:cNvPr id="3" name="Content Placeholder 2">
            <a:extLst>
              <a:ext uri="{FF2B5EF4-FFF2-40B4-BE49-F238E27FC236}">
                <a16:creationId xmlns:a16="http://schemas.microsoft.com/office/drawing/2014/main" xmlns="" id="{2C204B9D-506A-9044-BD9E-C3443A65BC37}"/>
              </a:ext>
            </a:extLst>
          </p:cNvPr>
          <p:cNvSpPr>
            <a:spLocks noGrp="1"/>
          </p:cNvSpPr>
          <p:nvPr>
            <p:ph sz="quarter" idx="13"/>
          </p:nvPr>
        </p:nvSpPr>
        <p:spPr/>
        <p:txBody>
          <a:bodyPr>
            <a:noAutofit/>
          </a:bodyPr>
          <a:lstStyle/>
          <a:p>
            <a:pPr algn="ctr"/>
            <a:r>
              <a:rPr lang="en-US" sz="4400" dirty="0">
                <a:latin typeface="Times" pitchFamily="2" charset="0"/>
              </a:rPr>
              <a:t>I WAS THE TRIAL ATTORNEY. AM I STILL RESPONSIBLE IF THE CASE IS APPEALED BY THE OPPOSING PARTY?</a:t>
            </a:r>
            <a:endParaRPr lang="en-US" sz="4400" dirty="0"/>
          </a:p>
        </p:txBody>
      </p:sp>
    </p:spTree>
    <p:extLst>
      <p:ext uri="{BB962C8B-B14F-4D97-AF65-F5344CB8AC3E}">
        <p14:creationId xmlns:p14="http://schemas.microsoft.com/office/powerpoint/2010/main" val="2801782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448AB-94D6-B24B-8C49-CC95604C178D}"/>
              </a:ext>
            </a:extLst>
          </p:cNvPr>
          <p:cNvSpPr>
            <a:spLocks noGrp="1"/>
          </p:cNvSpPr>
          <p:nvPr>
            <p:ph type="title"/>
          </p:nvPr>
        </p:nvSpPr>
        <p:spPr>
          <a:xfrm>
            <a:off x="685801" y="685800"/>
            <a:ext cx="10396882" cy="2862618"/>
          </a:xfrm>
        </p:spPr>
        <p:txBody>
          <a:bodyPr/>
          <a:lstStyle/>
          <a:p>
            <a:pPr algn="ctr"/>
            <a:r>
              <a:rPr lang="en-US" dirty="0"/>
              <a:t>Question #10</a:t>
            </a:r>
          </a:p>
        </p:txBody>
      </p:sp>
      <p:sp>
        <p:nvSpPr>
          <p:cNvPr id="3" name="Content Placeholder 2">
            <a:extLst>
              <a:ext uri="{FF2B5EF4-FFF2-40B4-BE49-F238E27FC236}">
                <a16:creationId xmlns:a16="http://schemas.microsoft.com/office/drawing/2014/main" xmlns="" id="{2C204B9D-506A-9044-BD9E-C3443A65BC37}"/>
              </a:ext>
            </a:extLst>
          </p:cNvPr>
          <p:cNvSpPr>
            <a:spLocks noGrp="1"/>
          </p:cNvSpPr>
          <p:nvPr>
            <p:ph sz="quarter" idx="13"/>
          </p:nvPr>
        </p:nvSpPr>
        <p:spPr>
          <a:xfrm>
            <a:off x="788509" y="2117109"/>
            <a:ext cx="10191466" cy="2344782"/>
          </a:xfrm>
        </p:spPr>
        <p:txBody>
          <a:bodyPr>
            <a:noAutofit/>
          </a:bodyPr>
          <a:lstStyle/>
          <a:p>
            <a:pPr algn="ctr"/>
            <a:r>
              <a:rPr lang="en-US" sz="4400" dirty="0">
                <a:latin typeface="Times" pitchFamily="2" charset="0"/>
              </a:rPr>
              <a:t>ANY FINAL PRACTICE TIPS?</a:t>
            </a:r>
            <a:endParaRPr lang="en-US" sz="4400" dirty="0"/>
          </a:p>
        </p:txBody>
      </p:sp>
    </p:spTree>
    <p:extLst>
      <p:ext uri="{BB962C8B-B14F-4D97-AF65-F5344CB8AC3E}">
        <p14:creationId xmlns:p14="http://schemas.microsoft.com/office/powerpoint/2010/main" val="3449611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7" y="272955"/>
            <a:ext cx="9430603" cy="4401205"/>
          </a:xfrm>
          <a:prstGeom prst="rect">
            <a:avLst/>
          </a:prstGeom>
          <a:noFill/>
        </p:spPr>
        <p:txBody>
          <a:bodyPr wrap="square" rtlCol="0">
            <a:spAutoFit/>
          </a:bodyPr>
          <a:lstStyle/>
          <a:p>
            <a:pPr marL="742950" indent="-742950">
              <a:buAutoNum type="arabicPeriod"/>
            </a:pPr>
            <a:r>
              <a:rPr lang="en-US" sz="4000" b="1" dirty="0">
                <a:latin typeface="Times" pitchFamily="2" charset="0"/>
              </a:rPr>
              <a:t>Motion practice at appellate level is not the same as in trial level</a:t>
            </a:r>
          </a:p>
          <a:p>
            <a:pPr marL="742950" indent="-742950">
              <a:buAutoNum type="arabicPeriod"/>
            </a:pPr>
            <a:r>
              <a:rPr lang="en-US" sz="4000" b="1" dirty="0">
                <a:latin typeface="Times" pitchFamily="2" charset="0"/>
              </a:rPr>
              <a:t>Appellate clerk does not automatically serve all parties</a:t>
            </a:r>
          </a:p>
          <a:p>
            <a:pPr marL="742950" indent="-742950">
              <a:buAutoNum type="arabicPeriod"/>
            </a:pPr>
            <a:r>
              <a:rPr lang="en-US" sz="4000" b="1" dirty="0">
                <a:latin typeface="Times" pitchFamily="2" charset="0"/>
              </a:rPr>
              <a:t>Lack of a record may be fatal to your appeal</a:t>
            </a:r>
          </a:p>
          <a:p>
            <a:pPr marL="742950" indent="-742950">
              <a:buAutoNum type="arabicPeriod"/>
            </a:pPr>
            <a:r>
              <a:rPr lang="en-US" sz="4000" b="1" dirty="0">
                <a:latin typeface="Times" pitchFamily="2" charset="0"/>
              </a:rPr>
              <a:t>Don’t overlook Oral Arguments</a:t>
            </a:r>
          </a:p>
        </p:txBody>
      </p:sp>
    </p:spTree>
    <p:extLst>
      <p:ext uri="{BB962C8B-B14F-4D97-AF65-F5344CB8AC3E}">
        <p14:creationId xmlns:p14="http://schemas.microsoft.com/office/powerpoint/2010/main" val="3584899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E24D2FDF-95CD-5940-96C8-D579C7A74211}"/>
              </a:ext>
            </a:extLst>
          </p:cNvPr>
          <p:cNvPicPr>
            <a:picLocks noGrp="1" noChangeAspect="1"/>
          </p:cNvPicPr>
          <p:nvPr>
            <p:ph sz="quarter" idx="13"/>
          </p:nvPr>
        </p:nvPicPr>
        <p:blipFill>
          <a:blip r:embed="rId2"/>
          <a:stretch>
            <a:fillRect/>
          </a:stretch>
        </p:blipFill>
        <p:spPr>
          <a:xfrm>
            <a:off x="1405719" y="341194"/>
            <a:ext cx="8925635" cy="4967785"/>
          </a:xfrm>
          <a:prstGeom prst="rect">
            <a:avLst/>
          </a:prstGeom>
        </p:spPr>
      </p:pic>
    </p:spTree>
    <p:extLst>
      <p:ext uri="{BB962C8B-B14F-4D97-AF65-F5344CB8AC3E}">
        <p14:creationId xmlns:p14="http://schemas.microsoft.com/office/powerpoint/2010/main" val="160836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1187355"/>
            <a:ext cx="9171296" cy="4462760"/>
          </a:xfrm>
          <a:prstGeom prst="rect">
            <a:avLst/>
          </a:prstGeom>
          <a:noFill/>
        </p:spPr>
        <p:txBody>
          <a:bodyPr wrap="square" rtlCol="0">
            <a:spAutoFit/>
          </a:bodyPr>
          <a:lstStyle/>
          <a:p>
            <a:pPr algn="ctr"/>
            <a:r>
              <a:rPr lang="en-US" sz="4000" b="1" dirty="0">
                <a:latin typeface="Times" pitchFamily="2" charset="0"/>
              </a:rPr>
              <a:t>MAYBE</a:t>
            </a:r>
            <a:r>
              <a:rPr lang="en-US" sz="3200" dirty="0">
                <a:latin typeface="Times" pitchFamily="2" charset="0"/>
              </a:rPr>
              <a:t>.</a:t>
            </a:r>
          </a:p>
          <a:p>
            <a:endParaRPr lang="en-US" sz="2000" dirty="0">
              <a:latin typeface="Times" pitchFamily="2" charset="0"/>
            </a:endParaRPr>
          </a:p>
          <a:p>
            <a:r>
              <a:rPr lang="en-US" sz="3200" dirty="0">
                <a:latin typeface="Times" pitchFamily="2" charset="0"/>
              </a:rPr>
              <a:t>Rule 9.360 states: “Attorneys, representatives, and guardians ad litem in the lower tribunal </a:t>
            </a:r>
            <a:r>
              <a:rPr lang="en-US" sz="3200" b="1" dirty="0">
                <a:latin typeface="Times" pitchFamily="2" charset="0"/>
              </a:rPr>
              <a:t>shall retain their status </a:t>
            </a:r>
            <a:r>
              <a:rPr lang="en-US" sz="3200" dirty="0">
                <a:latin typeface="Times" pitchFamily="2" charset="0"/>
              </a:rPr>
              <a:t>in the court unless others are duly appointed or substituted…”</a:t>
            </a:r>
          </a:p>
          <a:p>
            <a:endParaRPr lang="en-US" sz="3200" dirty="0">
              <a:latin typeface="Times" pitchFamily="2" charset="0"/>
            </a:endParaRPr>
          </a:p>
          <a:p>
            <a:r>
              <a:rPr lang="en-US" sz="3200" dirty="0">
                <a:latin typeface="Times" pitchFamily="2" charset="0"/>
              </a:rPr>
              <a:t>Exception if Limited Appearance per Rule 12.040, Florida Family Law Rule of Procedure</a:t>
            </a:r>
          </a:p>
        </p:txBody>
      </p:sp>
    </p:spTree>
    <p:extLst>
      <p:ext uri="{BB962C8B-B14F-4D97-AF65-F5344CB8AC3E}">
        <p14:creationId xmlns:p14="http://schemas.microsoft.com/office/powerpoint/2010/main" val="22933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173707" y="491319"/>
            <a:ext cx="9512490" cy="5509200"/>
          </a:xfrm>
          <a:prstGeom prst="rect">
            <a:avLst/>
          </a:prstGeom>
          <a:noFill/>
        </p:spPr>
        <p:txBody>
          <a:bodyPr wrap="square" rtlCol="0">
            <a:spAutoFit/>
          </a:bodyPr>
          <a:lstStyle/>
          <a:p>
            <a:r>
              <a:rPr lang="en-US" sz="4000" b="1" dirty="0">
                <a:latin typeface="Times" pitchFamily="2" charset="0"/>
              </a:rPr>
              <a:t>Logan v. State, 846 So.2d 472 (Fla. 2003)</a:t>
            </a:r>
          </a:p>
          <a:p>
            <a:endParaRPr lang="en-US" sz="4000" b="1" dirty="0">
              <a:latin typeface="Times" pitchFamily="2" charset="0"/>
            </a:endParaRPr>
          </a:p>
          <a:p>
            <a:r>
              <a:rPr lang="en-US" sz="4000" dirty="0">
                <a:latin typeface="Times" pitchFamily="2" charset="0"/>
              </a:rPr>
              <a:t>Application of Rule 9.360 in criminal context. The Court will not accept attempts at “hybrid” representation, where criminal defendants represented by counsel at trial level and proceed </a:t>
            </a:r>
            <a:r>
              <a:rPr lang="en-US" sz="4000" i="1" dirty="0">
                <a:latin typeface="Times" pitchFamily="2" charset="0"/>
              </a:rPr>
              <a:t>pro se</a:t>
            </a:r>
            <a:r>
              <a:rPr lang="en-US" sz="4000" dirty="0">
                <a:latin typeface="Times" pitchFamily="2" charset="0"/>
              </a:rPr>
              <a:t> at appellate level.</a:t>
            </a:r>
          </a:p>
          <a:p>
            <a:endParaRPr lang="en-US" sz="4000" b="1" dirty="0">
              <a:latin typeface="Times" pitchFamily="2" charset="0"/>
            </a:endParaRPr>
          </a:p>
          <a:p>
            <a:endParaRPr lang="en-US" sz="3200" dirty="0">
              <a:latin typeface="Times" pitchFamily="2" charset="0"/>
            </a:endParaRPr>
          </a:p>
        </p:txBody>
      </p:sp>
    </p:spTree>
    <p:extLst>
      <p:ext uri="{BB962C8B-B14F-4D97-AF65-F5344CB8AC3E}">
        <p14:creationId xmlns:p14="http://schemas.microsoft.com/office/powerpoint/2010/main" val="325594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448AB-94D6-B24B-8C49-CC95604C178D}"/>
              </a:ext>
            </a:extLst>
          </p:cNvPr>
          <p:cNvSpPr>
            <a:spLocks noGrp="1"/>
          </p:cNvSpPr>
          <p:nvPr>
            <p:ph type="title"/>
          </p:nvPr>
        </p:nvSpPr>
        <p:spPr/>
        <p:txBody>
          <a:bodyPr/>
          <a:lstStyle/>
          <a:p>
            <a:pPr algn="ctr"/>
            <a:r>
              <a:rPr lang="en-US" dirty="0"/>
              <a:t>Question #2</a:t>
            </a:r>
          </a:p>
        </p:txBody>
      </p:sp>
      <p:sp>
        <p:nvSpPr>
          <p:cNvPr id="3" name="Content Placeholder 2">
            <a:extLst>
              <a:ext uri="{FF2B5EF4-FFF2-40B4-BE49-F238E27FC236}">
                <a16:creationId xmlns:a16="http://schemas.microsoft.com/office/drawing/2014/main" xmlns="" id="{2C204B9D-506A-9044-BD9E-C3443A65BC37}"/>
              </a:ext>
            </a:extLst>
          </p:cNvPr>
          <p:cNvSpPr>
            <a:spLocks noGrp="1"/>
          </p:cNvSpPr>
          <p:nvPr>
            <p:ph sz="quarter" idx="13"/>
          </p:nvPr>
        </p:nvSpPr>
        <p:spPr>
          <a:xfrm>
            <a:off x="685800" y="1637732"/>
            <a:ext cx="10396883" cy="3736854"/>
          </a:xfrm>
        </p:spPr>
        <p:txBody>
          <a:bodyPr>
            <a:noAutofit/>
          </a:bodyPr>
          <a:lstStyle/>
          <a:p>
            <a:pPr algn="ctr"/>
            <a:r>
              <a:rPr lang="en-US" sz="4400" dirty="0">
                <a:latin typeface="Times" pitchFamily="2" charset="0"/>
              </a:rPr>
              <a:t>The trial court has ruled and an order has been entered. Can my client appeal?</a:t>
            </a:r>
            <a:endParaRPr lang="en-US" sz="4400" dirty="0"/>
          </a:p>
        </p:txBody>
      </p:sp>
    </p:spTree>
    <p:extLst>
      <p:ext uri="{BB962C8B-B14F-4D97-AF65-F5344CB8AC3E}">
        <p14:creationId xmlns:p14="http://schemas.microsoft.com/office/powerpoint/2010/main" val="11406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D99B19-D972-DC4B-A07D-545C4F2E0E65}"/>
              </a:ext>
            </a:extLst>
          </p:cNvPr>
          <p:cNvSpPr txBox="1"/>
          <p:nvPr/>
        </p:nvSpPr>
        <p:spPr>
          <a:xfrm>
            <a:off x="1351128" y="1187355"/>
            <a:ext cx="9171296" cy="3477875"/>
          </a:xfrm>
          <a:prstGeom prst="rect">
            <a:avLst/>
          </a:prstGeom>
          <a:noFill/>
        </p:spPr>
        <p:txBody>
          <a:bodyPr wrap="square" rtlCol="0">
            <a:spAutoFit/>
          </a:bodyPr>
          <a:lstStyle/>
          <a:p>
            <a:pPr algn="ctr"/>
            <a:r>
              <a:rPr lang="en-US" sz="4000" b="1" dirty="0">
                <a:latin typeface="Times" pitchFamily="2" charset="0"/>
              </a:rPr>
              <a:t>IT DEPENDS.</a:t>
            </a:r>
          </a:p>
          <a:p>
            <a:pPr algn="ctr"/>
            <a:endParaRPr lang="en-US" sz="2000" dirty="0">
              <a:latin typeface="Times" pitchFamily="2" charset="0"/>
            </a:endParaRPr>
          </a:p>
          <a:p>
            <a:r>
              <a:rPr lang="en-US" sz="3200" dirty="0">
                <a:latin typeface="Times" pitchFamily="2" charset="0"/>
              </a:rPr>
              <a:t>You must first identify whether or not the district court has jurisdiction. Two rules to note:</a:t>
            </a:r>
          </a:p>
          <a:p>
            <a:endParaRPr lang="en-US" sz="3200" dirty="0">
              <a:latin typeface="Times" pitchFamily="2" charset="0"/>
            </a:endParaRPr>
          </a:p>
          <a:p>
            <a:pPr algn="ctr"/>
            <a:r>
              <a:rPr lang="en-US" sz="3200" b="1" dirty="0">
                <a:latin typeface="Times" pitchFamily="2" charset="0"/>
              </a:rPr>
              <a:t>Rule 9.030 Appeals of final orders</a:t>
            </a:r>
          </a:p>
          <a:p>
            <a:pPr algn="ctr"/>
            <a:r>
              <a:rPr lang="en-US" sz="3200" b="1" dirty="0">
                <a:latin typeface="Times" pitchFamily="2" charset="0"/>
              </a:rPr>
              <a:t>Rule 9.130 Appeals of non-final order</a:t>
            </a:r>
          </a:p>
        </p:txBody>
      </p:sp>
    </p:spTree>
    <p:extLst>
      <p:ext uri="{BB962C8B-B14F-4D97-AF65-F5344CB8AC3E}">
        <p14:creationId xmlns:p14="http://schemas.microsoft.com/office/powerpoint/2010/main" val="37492190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2864</TotalTime>
  <Words>2214</Words>
  <Application>Microsoft Office PowerPoint</Application>
  <PresentationFormat>Custom</PresentationFormat>
  <Paragraphs>220</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Main Event</vt:lpstr>
      <vt:lpstr>PowerPoint Presentation</vt:lpstr>
      <vt:lpstr>Family law appeals: 101  frequently asked questions</vt:lpstr>
      <vt:lpstr>disclaimer</vt:lpstr>
      <vt:lpstr>TOP 10 FREQUENTLY ASKED QUESTIONS</vt:lpstr>
      <vt:lpstr>Question #1</vt:lpstr>
      <vt:lpstr>PowerPoint Presentation</vt:lpstr>
      <vt:lpstr>PowerPoint Presentation</vt:lpstr>
      <vt:lpstr>Question #2</vt:lpstr>
      <vt:lpstr>PowerPoint Presentation</vt:lpstr>
      <vt:lpstr>PowerPoint Presentation</vt:lpstr>
      <vt:lpstr>PowerPoint Presentation</vt:lpstr>
      <vt:lpstr>PowerPoint Presentation</vt:lpstr>
      <vt:lpstr>Question #3</vt:lpstr>
      <vt:lpstr>PowerPoint Presentation</vt:lpstr>
      <vt:lpstr>PowerPoint Presentation</vt:lpstr>
      <vt:lpstr>PowerPoint Presentation</vt:lpstr>
      <vt:lpstr>Question #4</vt:lpstr>
      <vt:lpstr>PowerPoint Presentation</vt:lpstr>
      <vt:lpstr>PowerPoint Presentation</vt:lpstr>
      <vt:lpstr>PowerPoint Presentation</vt:lpstr>
      <vt:lpstr>PowerPoint Presentation</vt:lpstr>
      <vt:lpstr>PowerPoint Presentation</vt:lpstr>
      <vt:lpstr>PowerPoint Presentation</vt:lpstr>
      <vt:lpstr>Question #5</vt:lpstr>
      <vt:lpstr>PowerPoint Presentation</vt:lpstr>
      <vt:lpstr>PowerPoint Presentation</vt:lpstr>
      <vt:lpstr>PowerPoint Presentation</vt:lpstr>
      <vt:lpstr>Question #6</vt:lpstr>
      <vt:lpstr>PowerPoint Presentation</vt:lpstr>
      <vt:lpstr>PowerPoint Presentation</vt:lpstr>
      <vt:lpstr>Question #7</vt:lpstr>
      <vt:lpstr>PowerPoint Presentation</vt:lpstr>
      <vt:lpstr>PowerPoint Presentation</vt:lpstr>
      <vt:lpstr>PowerPoint Presentation</vt:lpstr>
      <vt:lpstr>Question #8</vt:lpstr>
      <vt:lpstr>PowerPoint Presentation</vt:lpstr>
      <vt:lpstr>PowerPoint Presentation</vt:lpstr>
      <vt:lpstr>PowerPoint Presentation</vt:lpstr>
      <vt:lpstr>PowerPoint Presentation</vt:lpstr>
      <vt:lpstr>PowerPoint Presentation</vt:lpstr>
      <vt:lpstr>PowerPoint Presentation</vt:lpstr>
      <vt:lpstr>Question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#10</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law appeals: 101</dc:title>
  <dc:creator>Denise Martinez-Scanziani</dc:creator>
  <cp:lastModifiedBy>Maria Dopico</cp:lastModifiedBy>
  <cp:revision>49</cp:revision>
  <dcterms:created xsi:type="dcterms:W3CDTF">2018-11-27T01:50:28Z</dcterms:created>
  <dcterms:modified xsi:type="dcterms:W3CDTF">2018-12-05T20:14:31Z</dcterms:modified>
</cp:coreProperties>
</file>